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4"/>
  </p:sldMasterIdLst>
  <p:notesMasterIdLst>
    <p:notesMasterId r:id="rId44"/>
  </p:notesMasterIdLst>
  <p:handoutMasterIdLst>
    <p:handoutMasterId r:id="rId45"/>
  </p:handoutMasterIdLst>
  <p:sldIdLst>
    <p:sldId id="257" r:id="rId5"/>
    <p:sldId id="290" r:id="rId6"/>
    <p:sldId id="336" r:id="rId7"/>
    <p:sldId id="292" r:id="rId8"/>
    <p:sldId id="334" r:id="rId9"/>
    <p:sldId id="301" r:id="rId10"/>
    <p:sldId id="302" r:id="rId11"/>
    <p:sldId id="314" r:id="rId12"/>
    <p:sldId id="294" r:id="rId13"/>
    <p:sldId id="295" r:id="rId14"/>
    <p:sldId id="296" r:id="rId15"/>
    <p:sldId id="297" r:id="rId16"/>
    <p:sldId id="332" r:id="rId17"/>
    <p:sldId id="299" r:id="rId18"/>
    <p:sldId id="331" r:id="rId19"/>
    <p:sldId id="300" r:id="rId20"/>
    <p:sldId id="303" r:id="rId21"/>
    <p:sldId id="304" r:id="rId22"/>
    <p:sldId id="337" r:id="rId23"/>
    <p:sldId id="305" r:id="rId24"/>
    <p:sldId id="306" r:id="rId25"/>
    <p:sldId id="307" r:id="rId26"/>
    <p:sldId id="293" r:id="rId27"/>
    <p:sldId id="308" r:id="rId28"/>
    <p:sldId id="310" r:id="rId29"/>
    <p:sldId id="311" r:id="rId30"/>
    <p:sldId id="313" r:id="rId31"/>
    <p:sldId id="316" r:id="rId32"/>
    <p:sldId id="318" r:id="rId33"/>
    <p:sldId id="319" r:id="rId34"/>
    <p:sldId id="320" r:id="rId35"/>
    <p:sldId id="321" r:id="rId36"/>
    <p:sldId id="322" r:id="rId37"/>
    <p:sldId id="323" r:id="rId38"/>
    <p:sldId id="324" r:id="rId39"/>
    <p:sldId id="325" r:id="rId40"/>
    <p:sldId id="327" r:id="rId41"/>
    <p:sldId id="333" r:id="rId42"/>
    <p:sldId id="315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72C7"/>
    <a:srgbClr val="2C567A"/>
    <a:srgbClr val="0D1D51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0102" autoAdjust="0"/>
  </p:normalViewPr>
  <p:slideViewPr>
    <p:cSldViewPr snapToGrid="0" showGuides="1">
      <p:cViewPr varScale="1">
        <p:scale>
          <a:sx n="59" d="100"/>
          <a:sy n="59" d="100"/>
        </p:scale>
        <p:origin x="161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890" y="-118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243D74-B9C1-450A-B0F3-6C6DCB0CF2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C27C33-9BB1-41D5-A236-12767E7E72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B3EA8-A58D-4C92-A3AB-D271CCC294C7}" type="datetimeFigureOut">
              <a:rPr lang="en-US" smtClean="0"/>
              <a:t>10/25/2025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A7EADB-04A4-4093-B238-438E2C7317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DD8696-706D-440E-AE04-4C644F0613E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A5DE8-F2C4-4DB3-88D1-656DCD59E7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824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FB4FA-E877-413E-B608-88789D806C57}" type="datetimeFigureOut">
              <a:rPr lang="en-US" noProof="0" smtClean="0"/>
              <a:t>10/25/2025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6304E-FDE3-4B4F-A3B7-EBE87F3FA5E2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85138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309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EG" dirty="0"/>
              <a:t>هذه هي </a:t>
            </a:r>
            <a:r>
              <a:rPr lang="ar-EG" b="1" dirty="0"/>
              <a:t>المتطلبات الوظيفية</a:t>
            </a:r>
            <a:r>
              <a:rPr lang="ar-EG" dirty="0"/>
              <a:t> أو </a:t>
            </a:r>
            <a:r>
              <a:rPr lang="ar-EG" b="1" dirty="0"/>
              <a:t>السلوكية/التشغيلية</a:t>
            </a:r>
            <a:r>
              <a:rPr lang="ar-EG" dirty="0"/>
              <a:t>، وهي:</a:t>
            </a:r>
          </a:p>
          <a:p>
            <a:pPr algn="r" rtl="1">
              <a:buFont typeface="+mj-lt"/>
              <a:buAutoNum type="arabicPeriod"/>
            </a:pPr>
            <a:r>
              <a:rPr lang="ar-EG" b="1" dirty="0"/>
              <a:t>المدخلات والمخرجات:</a:t>
            </a:r>
            <a:r>
              <a:rPr lang="ar-EG" dirty="0"/>
              <a:t> تحديد المدخلات التي يجب أن يستقبلها النظام والمخرجات التي يجب أن يولدها. كما تتعلق بالعلاقات السلوكية بين المدخلات والمخرجات.</a:t>
            </a:r>
          </a:p>
          <a:p>
            <a:pPr algn="r" rtl="1">
              <a:buFont typeface="+mj-lt"/>
              <a:buAutoNum type="arabicPeriod"/>
            </a:pPr>
            <a:r>
              <a:rPr lang="ar-EG" b="1" dirty="0"/>
              <a:t>بيان الخدمات:</a:t>
            </a:r>
            <a:r>
              <a:rPr lang="ar-EG" dirty="0"/>
              <a:t> توضح الخدمات التي يجب أن يقدمها النظام، وكيف يجب أن يتفاعل مع المدخلات المختلفة وكيفية تصرفه في مواقف معينة.</a:t>
            </a:r>
          </a:p>
          <a:p>
            <a:pPr algn="r" rtl="1">
              <a:buFont typeface="+mj-lt"/>
              <a:buAutoNum type="arabicPeriod"/>
            </a:pPr>
            <a:r>
              <a:rPr lang="ar-EG" b="1" dirty="0"/>
              <a:t>الاعتماد على نوع البرمجيات والمستخدمين:</a:t>
            </a:r>
            <a:r>
              <a:rPr lang="ar-EG" dirty="0"/>
              <a:t> تتغير هذه المتطلبات حسب نوع البرنامج والمستخدمين المستهدفين، وكذلك البيئة التي يستخدم فيها النظام.</a:t>
            </a:r>
          </a:p>
          <a:p>
            <a:pPr algn="r" rtl="1">
              <a:buFont typeface="+mj-lt"/>
              <a:buAutoNum type="arabicPeriod"/>
            </a:pPr>
            <a:r>
              <a:rPr lang="ar-EG" b="1" dirty="0"/>
              <a:t>ما يجب أن لا يفعله النظام:</a:t>
            </a:r>
            <a:r>
              <a:rPr lang="ar-EG" dirty="0"/>
              <a:t> قد تتضمن هذه المتطلبات أيضًا توضيح الأمور التي يجب على النظام </a:t>
            </a:r>
            <a:r>
              <a:rPr lang="ar-EG" b="1" dirty="0"/>
              <a:t>عدم القيام بها</a:t>
            </a:r>
            <a:r>
              <a:rPr lang="ar-EG" dirty="0"/>
              <a:t>.</a:t>
            </a:r>
          </a:p>
          <a:p>
            <a:pPr algn="r" rtl="1"/>
            <a:r>
              <a:rPr lang="ar-EG" dirty="0"/>
              <a:t>بالتالي، هي تحدد </a:t>
            </a:r>
            <a:r>
              <a:rPr lang="ar-EG" b="1" dirty="0"/>
              <a:t>كيفية تصرف النظام</a:t>
            </a:r>
            <a:r>
              <a:rPr lang="ar-EG" dirty="0"/>
              <a:t> بناءً على المدخلات المختلفة وكيفية تحقيق النتائج المطلوبة.</a:t>
            </a:r>
          </a:p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203376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EG" dirty="0"/>
              <a:t>المتطلبات لنظام </a:t>
            </a:r>
            <a:r>
              <a:rPr lang="en-US" b="1" dirty="0"/>
              <a:t>MHC-PMS</a:t>
            </a:r>
            <a:r>
              <a:rPr lang="en-US" dirty="0"/>
              <a:t> </a:t>
            </a:r>
            <a:r>
              <a:rPr lang="ar-EG" dirty="0"/>
              <a:t>هي:</a:t>
            </a:r>
          </a:p>
          <a:p>
            <a:pPr algn="r" rtl="1">
              <a:buFont typeface="+mj-lt"/>
              <a:buAutoNum type="arabicPeriod"/>
            </a:pPr>
            <a:r>
              <a:rPr lang="ar-EG" dirty="0"/>
              <a:t>يجب أن يتمكن المستخدم من </a:t>
            </a:r>
            <a:r>
              <a:rPr lang="ar-EG" b="1" dirty="0"/>
              <a:t>البحث في قوائم المواعيد</a:t>
            </a:r>
            <a:r>
              <a:rPr lang="ar-EG" dirty="0"/>
              <a:t> لجميع العيادات.</a:t>
            </a:r>
          </a:p>
          <a:p>
            <a:pPr algn="r" rtl="1">
              <a:buFont typeface="+mj-lt"/>
              <a:buAutoNum type="arabicPeriod"/>
            </a:pPr>
            <a:r>
              <a:rPr lang="ar-EG" dirty="0"/>
              <a:t>يجب على النظام </a:t>
            </a:r>
            <a:r>
              <a:rPr lang="ar-EG" b="1" dirty="0"/>
              <a:t>إنشاء قائمة يومية</a:t>
            </a:r>
            <a:r>
              <a:rPr lang="ar-EG" dirty="0"/>
              <a:t> لكل عيادة تحتوي على المرضى الذين سيحضرون المواعيد في ذلك اليوم.</a:t>
            </a:r>
          </a:p>
          <a:p>
            <a:pPr algn="r" rtl="1">
              <a:buFont typeface="+mj-lt"/>
              <a:buAutoNum type="arabicPeriod"/>
            </a:pPr>
            <a:r>
              <a:rPr lang="ar-EG" dirty="0"/>
              <a:t>يجب أن يتم </a:t>
            </a:r>
            <a:r>
              <a:rPr lang="ar-EG" b="1" dirty="0"/>
              <a:t>تحديد كل موظف</a:t>
            </a:r>
            <a:r>
              <a:rPr lang="ar-EG" dirty="0"/>
              <a:t> باستخدام رقم موظف مكون من </a:t>
            </a:r>
            <a:r>
              <a:rPr lang="ar-EG" b="1" dirty="0"/>
              <a:t>ثمانية أرقام</a:t>
            </a:r>
            <a:r>
              <a:rPr lang="ar-EG" dirty="0"/>
              <a:t>.</a:t>
            </a:r>
          </a:p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972571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039743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ar-EG" b="1" dirty="0"/>
              <a:t>مفهوم عدم الدقة في المتطلبات الوظيفية:</a:t>
            </a:r>
            <a:endParaRPr lang="ar-EG" dirty="0"/>
          </a:p>
          <a:p>
            <a:pPr algn="r">
              <a:buFont typeface="Arial" panose="020B0604020202020204" pitchFamily="34" charset="0"/>
              <a:buChar char="•"/>
            </a:pPr>
            <a:r>
              <a:rPr lang="ar-EG" dirty="0"/>
              <a:t>تظهر </a:t>
            </a:r>
            <a:r>
              <a:rPr lang="ar-EG" b="1" dirty="0"/>
              <a:t>المشاكل</a:t>
            </a:r>
            <a:r>
              <a:rPr lang="ar-EG" dirty="0"/>
              <a:t> عندما لا يتم </a:t>
            </a:r>
            <a:r>
              <a:rPr lang="ar-EG" b="1" dirty="0"/>
              <a:t>صياغة المتطلبات الوظيفية</a:t>
            </a:r>
            <a:r>
              <a:rPr lang="ar-EG" dirty="0"/>
              <a:t> بدقة.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EG" b="1" dirty="0"/>
              <a:t>المتطلبات الغامضة</a:t>
            </a:r>
            <a:r>
              <a:rPr lang="ar-EG" dirty="0"/>
              <a:t> يمكن أن يتم تفسيرها بطرق مختلفة من قبل </a:t>
            </a:r>
            <a:r>
              <a:rPr lang="ar-EG" b="1" dirty="0"/>
              <a:t>المطورين والمستخدمين</a:t>
            </a:r>
            <a:r>
              <a:rPr lang="ar-EG" dirty="0"/>
              <a:t>.</a:t>
            </a:r>
          </a:p>
          <a:p>
            <a:pPr algn="r"/>
            <a:r>
              <a:rPr lang="ar-EG" dirty="0"/>
              <a:t>مثال على ذلك: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EG" b="1" dirty="0"/>
              <a:t>نية المستخدم:</a:t>
            </a:r>
            <a:r>
              <a:rPr lang="ar-EG" dirty="0"/>
              <a:t> البحث عن اسم مريض عبر جميع المواعيد في جميع العيادات.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EG" b="1" dirty="0"/>
              <a:t>تفسير المطور:</a:t>
            </a:r>
            <a:r>
              <a:rPr lang="ar-EG" dirty="0"/>
              <a:t> البحث عن اسم مريض في عيادة واحدة فقط، حيث يختار المستخدم العيادة أولاً ثم يبحث.</a:t>
            </a:r>
          </a:p>
          <a:p>
            <a:pPr algn="r"/>
            <a:r>
              <a:rPr lang="ar-EG" dirty="0"/>
              <a:t>هذا يوضح أهمية وضوح المتطلبات لتجنب التفسير المختلف.</a:t>
            </a:r>
          </a:p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031097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547909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en-US" b="1" dirty="0"/>
              <a:t>🔹 </a:t>
            </a:r>
            <a:r>
              <a:rPr lang="ar-EG" b="1" dirty="0"/>
              <a:t>أولاً: </a:t>
            </a:r>
            <a:r>
              <a:rPr lang="en-US" b="1" dirty="0"/>
              <a:t>Product Requirements (</a:t>
            </a:r>
            <a:r>
              <a:rPr lang="ar-EG" b="1" dirty="0"/>
              <a:t>متطلبات المنتج)</a:t>
            </a:r>
          </a:p>
          <a:p>
            <a:pPr algn="r" rtl="1"/>
            <a:r>
              <a:rPr lang="ar-EG" dirty="0"/>
              <a:t>تصف خصائص وجودة النظام نفسه.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en-US" b="1" dirty="0"/>
              <a:t>Efficiency Requirements (</a:t>
            </a:r>
            <a:r>
              <a:rPr lang="ar-EG" b="1" dirty="0"/>
              <a:t>متطلبات الكفاءة):</a:t>
            </a:r>
            <a:r>
              <a:rPr lang="ar-EG" dirty="0"/>
              <a:t> سرعة الأداء واستخدام الموارد (مثل الوقت والذاكرة).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en-US" b="1" dirty="0"/>
              <a:t>Performance Requirements:</a:t>
            </a:r>
            <a:r>
              <a:rPr lang="en-US" dirty="0"/>
              <a:t> </a:t>
            </a:r>
            <a:r>
              <a:rPr lang="ar-EG" dirty="0"/>
              <a:t>زمن الاستجابة وسرعة المعالجة.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en-US" b="1" dirty="0"/>
              <a:t>Space Requirements:</a:t>
            </a:r>
            <a:r>
              <a:rPr lang="en-US" dirty="0"/>
              <a:t> </a:t>
            </a:r>
            <a:r>
              <a:rPr lang="ar-EG" dirty="0"/>
              <a:t>كمية الذاكرة أو التخزين المطلوبة.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en-US" b="1" dirty="0"/>
              <a:t>Dependability Requirements (</a:t>
            </a:r>
            <a:r>
              <a:rPr lang="ar-EG" b="1" dirty="0"/>
              <a:t>متطلبات الاعتمادية):</a:t>
            </a:r>
            <a:r>
              <a:rPr lang="ar-EG" dirty="0"/>
              <a:t> مدى موثوقية النظام، أي قدرته على العمل دون فشل.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en-US" b="1" dirty="0"/>
              <a:t>Security Requirements (</a:t>
            </a:r>
            <a:r>
              <a:rPr lang="ar-EG" b="1" dirty="0"/>
              <a:t>متطلبات الأمان):</a:t>
            </a:r>
            <a:r>
              <a:rPr lang="ar-EG" dirty="0"/>
              <a:t> حماية البيانات من الوصول أو التعديل غير المصرّح به.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en-US" b="1" dirty="0"/>
              <a:t>Usability Requirements (</a:t>
            </a:r>
            <a:r>
              <a:rPr lang="ar-EG" b="1" dirty="0"/>
              <a:t>متطلبات سهولة الاستخدام):</a:t>
            </a:r>
            <a:r>
              <a:rPr lang="ar-EG" dirty="0"/>
              <a:t> سهولة تعامل المستخدم مع النظام.</a:t>
            </a:r>
          </a:p>
          <a:p>
            <a:pPr algn="r" rtl="1"/>
            <a:r>
              <a:rPr lang="en-US" b="1" dirty="0"/>
              <a:t>🔹 </a:t>
            </a:r>
            <a:r>
              <a:rPr lang="ar-EG" b="1" dirty="0"/>
              <a:t>ثانيًا: </a:t>
            </a:r>
            <a:r>
              <a:rPr lang="en-US" b="1" dirty="0"/>
              <a:t>Organizational Requirements (</a:t>
            </a:r>
            <a:r>
              <a:rPr lang="ar-EG" b="1" dirty="0"/>
              <a:t>متطلبات تنظيمية)</a:t>
            </a:r>
          </a:p>
          <a:p>
            <a:pPr algn="r" rtl="1"/>
            <a:r>
              <a:rPr lang="ar-EG" dirty="0"/>
              <a:t>تتعلق بطريقة تطوير النظام وتشغيله داخل المنظمة.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en-US" b="1" dirty="0"/>
              <a:t>Environmental Requirements:</a:t>
            </a:r>
            <a:r>
              <a:rPr lang="en-US" dirty="0"/>
              <a:t> </a:t>
            </a:r>
            <a:r>
              <a:rPr lang="ar-EG" dirty="0"/>
              <a:t>تتعلق ببيئة التشغيل (مثل نظام التشغيل أو الأجهزة المطلوبة).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en-US" b="1" dirty="0"/>
              <a:t>Operational Requirements:</a:t>
            </a:r>
            <a:r>
              <a:rPr lang="en-US" dirty="0"/>
              <a:t> </a:t>
            </a:r>
            <a:r>
              <a:rPr lang="ar-EG" dirty="0"/>
              <a:t>كيفية تشغيل النظام وصيانته داخل المؤسسة.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en-US" b="1" dirty="0"/>
              <a:t>Development Requirements:</a:t>
            </a:r>
            <a:r>
              <a:rPr lang="en-US" dirty="0"/>
              <a:t> </a:t>
            </a:r>
            <a:r>
              <a:rPr lang="ar-EG" dirty="0"/>
              <a:t>الأدوات والمعايير المستخدمة أثناء التطوير (مثل لغة البرمجة أو المنهجية).</a:t>
            </a:r>
          </a:p>
          <a:p>
            <a:pPr algn="r" rtl="1"/>
            <a:r>
              <a:rPr lang="en-US" b="1" dirty="0"/>
              <a:t>🔹 </a:t>
            </a:r>
            <a:r>
              <a:rPr lang="ar-EG" b="1" dirty="0"/>
              <a:t>ثالثًا: </a:t>
            </a:r>
            <a:r>
              <a:rPr lang="en-US" b="1" dirty="0"/>
              <a:t>External Requirements (</a:t>
            </a:r>
            <a:r>
              <a:rPr lang="ar-EG" b="1" dirty="0"/>
              <a:t>متطلبات خارجية)</a:t>
            </a:r>
          </a:p>
          <a:p>
            <a:pPr algn="r" rtl="1"/>
            <a:r>
              <a:rPr lang="ar-EG" dirty="0"/>
              <a:t>تفرضها جهات أو عوامل خارجية عن النظام.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en-US" b="1" dirty="0"/>
              <a:t>Regulatory Requirements:</a:t>
            </a:r>
            <a:r>
              <a:rPr lang="en-US" dirty="0"/>
              <a:t> </a:t>
            </a:r>
            <a:r>
              <a:rPr lang="ar-EG" dirty="0"/>
              <a:t>القوانين أو اللوائح التنظيمية التي يجب أن يلتزم بها النظام.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en-US" b="1" dirty="0"/>
              <a:t>Ethical Requirements:</a:t>
            </a:r>
            <a:r>
              <a:rPr lang="en-US" dirty="0"/>
              <a:t> </a:t>
            </a:r>
            <a:r>
              <a:rPr lang="ar-EG" dirty="0"/>
              <a:t>المعايير الأخلاقية (مثل الخصوصية وعدم التمييز).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en-US" b="1" dirty="0"/>
              <a:t>Legislative Requirements:</a:t>
            </a:r>
            <a:r>
              <a:rPr lang="en-US" dirty="0"/>
              <a:t> </a:t>
            </a:r>
            <a:r>
              <a:rPr lang="ar-EG" dirty="0"/>
              <a:t>المتطلبات القانونية (مثل حماية البيانات وحقوق الملكية).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en-US" b="1" dirty="0"/>
              <a:t>Accounting Requirements:</a:t>
            </a:r>
            <a:r>
              <a:rPr lang="en-US" dirty="0"/>
              <a:t> </a:t>
            </a:r>
            <a:r>
              <a:rPr lang="ar-EG" dirty="0"/>
              <a:t>تتعلق بالشفافية أو المحاسبة المالية إن وجدت.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en-US" b="1" dirty="0"/>
              <a:t>Safety/Security Requirements:</a:t>
            </a:r>
            <a:r>
              <a:rPr lang="en-US" dirty="0"/>
              <a:t> </a:t>
            </a:r>
            <a:r>
              <a:rPr lang="ar-EG" dirty="0"/>
              <a:t>تضمن السلامة المادية والأمن للمستخدمين أو البيئة.</a:t>
            </a:r>
          </a:p>
          <a:p>
            <a:pPr algn="r" rtl="1"/>
            <a:r>
              <a:rPr lang="ar-EG" dirty="0"/>
              <a:t>هل ترغب أن أضعها لك في جدول مختصر ومنسّق لسهولة الحفظ؟</a:t>
            </a:r>
          </a:p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714879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934545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979585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EG" dirty="0"/>
              <a:t>تمام </a:t>
            </a:r>
            <a:r>
              <a:rPr lang="en-US" dirty="0"/>
              <a:t>👌</a:t>
            </a:r>
            <a:br>
              <a:rPr lang="en-US" dirty="0"/>
            </a:br>
            <a:r>
              <a:rPr lang="ar-EG" dirty="0"/>
              <a:t>الصورة توضّح </a:t>
            </a:r>
            <a:r>
              <a:rPr lang="ar-EG" b="1" dirty="0"/>
              <a:t>أمثلة على الأنواع الثلاثة من المتطلبات غير الوظيفية (</a:t>
            </a:r>
            <a:r>
              <a:rPr lang="en-US" b="1" dirty="0"/>
              <a:t>Non-Functional Requirements)</a:t>
            </a:r>
            <a:r>
              <a:rPr lang="en-US" dirty="0"/>
              <a:t> </a:t>
            </a:r>
            <a:r>
              <a:rPr lang="ar-EG" dirty="0"/>
              <a:t>في نظام طبي يسمى </a:t>
            </a:r>
            <a:r>
              <a:rPr lang="en-US" b="1" dirty="0"/>
              <a:t>MHC-PMS</a:t>
            </a:r>
            <a:r>
              <a:rPr lang="en-US" dirty="0"/>
              <a:t>، </a:t>
            </a:r>
            <a:r>
              <a:rPr lang="ar-EG" dirty="0"/>
              <a:t>وشرحها كالتالي:</a:t>
            </a:r>
          </a:p>
          <a:p>
            <a:pPr algn="r" rtl="1"/>
            <a:r>
              <a:rPr lang="en-US" b="1" dirty="0"/>
              <a:t>🔹 1. Product Requirement (</a:t>
            </a:r>
            <a:r>
              <a:rPr lang="ar-EG" b="1" dirty="0"/>
              <a:t>متطلب المنتج)</a:t>
            </a:r>
          </a:p>
          <a:p>
            <a:pPr algn="r" rtl="1"/>
            <a:r>
              <a:rPr lang="ar-EG" i="1" dirty="0"/>
              <a:t>“</a:t>
            </a:r>
            <a:r>
              <a:rPr lang="en-US" i="1" dirty="0"/>
              <a:t>The MHC-PMS shall be available to all clinics during normal working hours (Mon–Fri, 0830–17.30). Downtime within normal working hours shall not exceed five seconds in any one day.”</a:t>
            </a:r>
            <a:br>
              <a:rPr lang="en-US" dirty="0"/>
            </a:br>
            <a:r>
              <a:rPr lang="ar-EG" b="1" dirty="0"/>
              <a:t>الشرح:</a:t>
            </a:r>
            <a:br>
              <a:rPr lang="ar-EG" dirty="0"/>
            </a:br>
            <a:r>
              <a:rPr lang="ar-EG" dirty="0"/>
              <a:t>النظام يجب أن يكون متاحًا لكل العيادات خلال ساعات العمل الرسمية، وألا يتوقف لأكثر من 5 ثوانٍ في اليوم.</a:t>
            </a:r>
            <a:br>
              <a:rPr lang="ar-EG" dirty="0"/>
            </a:br>
            <a:r>
              <a:rPr lang="ar-EG" dirty="0"/>
              <a:t>➡️ </a:t>
            </a:r>
            <a:r>
              <a:rPr lang="ar-EG" b="1" dirty="0"/>
              <a:t>يدل على</a:t>
            </a:r>
            <a:r>
              <a:rPr lang="ar-EG" dirty="0"/>
              <a:t>: كفاءة النظام (الاعتمادية والتوفر والسرعة).</a:t>
            </a:r>
          </a:p>
          <a:p>
            <a:pPr algn="r" rtl="1"/>
            <a:r>
              <a:rPr lang="en-US" b="1" dirty="0"/>
              <a:t>🔹 2. Organizational Requirement (</a:t>
            </a:r>
            <a:r>
              <a:rPr lang="ar-EG" b="1" dirty="0"/>
              <a:t>متطلب تنظيمي)</a:t>
            </a:r>
          </a:p>
          <a:p>
            <a:pPr algn="r" rtl="1"/>
            <a:r>
              <a:rPr lang="ar-EG" i="1" dirty="0"/>
              <a:t>“</a:t>
            </a:r>
            <a:r>
              <a:rPr lang="en-US" i="1" dirty="0"/>
              <a:t>Users of the MHC-PMS system shall authenticate themselves using their health authority identity card.”</a:t>
            </a:r>
            <a:br>
              <a:rPr lang="en-US" dirty="0"/>
            </a:br>
            <a:r>
              <a:rPr lang="ar-EG" b="1" dirty="0"/>
              <a:t>الشرح:</a:t>
            </a:r>
            <a:br>
              <a:rPr lang="ar-EG" dirty="0"/>
            </a:br>
            <a:r>
              <a:rPr lang="ar-EG" dirty="0"/>
              <a:t>كل مستخدم يجب أن يقوم بتسجيل الدخول باستخدام بطاقة هوية صادرة من جهة الصحة.</a:t>
            </a:r>
            <a:br>
              <a:rPr lang="ar-EG" dirty="0"/>
            </a:br>
            <a:r>
              <a:rPr lang="ar-EG" dirty="0"/>
              <a:t>➡️ </a:t>
            </a:r>
            <a:r>
              <a:rPr lang="ar-EG" b="1" dirty="0"/>
              <a:t>يدل على</a:t>
            </a:r>
            <a:r>
              <a:rPr lang="ar-EG" dirty="0"/>
              <a:t>: سياسات المؤسسة في الأمان والتحقق من الهوية.</a:t>
            </a:r>
          </a:p>
          <a:p>
            <a:pPr algn="r" rtl="1"/>
            <a:r>
              <a:rPr lang="en-US" b="1" dirty="0"/>
              <a:t>🔹 3. External Requirement (</a:t>
            </a:r>
            <a:r>
              <a:rPr lang="ar-EG" b="1" dirty="0"/>
              <a:t>متطلب خارجي)</a:t>
            </a:r>
          </a:p>
          <a:p>
            <a:pPr algn="r" rtl="1"/>
            <a:r>
              <a:rPr lang="ar-EG" i="1" dirty="0"/>
              <a:t>“</a:t>
            </a:r>
            <a:r>
              <a:rPr lang="en-US" i="1" dirty="0"/>
              <a:t>The system shall implement patient privacy provisions as set out in HStan-03-2006-priv.”</a:t>
            </a:r>
            <a:br>
              <a:rPr lang="en-US" dirty="0"/>
            </a:br>
            <a:r>
              <a:rPr lang="ar-EG" b="1" dirty="0"/>
              <a:t>الشرح:</a:t>
            </a:r>
            <a:br>
              <a:rPr lang="ar-EG" dirty="0"/>
            </a:br>
            <a:r>
              <a:rPr lang="ar-EG" dirty="0"/>
              <a:t>النظام يجب أن يطبق قوانين الخصوصية الخاصة بالمرضى كما تحددها المعايير الخارجية (</a:t>
            </a:r>
            <a:r>
              <a:rPr lang="en-US" dirty="0"/>
              <a:t>HStan-03-2006-priv).</a:t>
            </a:r>
            <a:br>
              <a:rPr lang="en-US" dirty="0"/>
            </a:br>
            <a:r>
              <a:rPr lang="en-US" dirty="0"/>
              <a:t>➡️ </a:t>
            </a:r>
            <a:r>
              <a:rPr lang="ar-EG" b="1" dirty="0"/>
              <a:t>يدل على</a:t>
            </a:r>
            <a:r>
              <a:rPr lang="ar-EG" dirty="0"/>
              <a:t>: الالتزام بالقوانين والمعايير الخارجية (مثل قوانين حماية البيانات).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882912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portability metric</a:t>
            </a:r>
            <a:r>
              <a:rPr lang="en-US" dirty="0"/>
              <a:t> is used to assess how easily a software system can be transferred from one environment to another.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07933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ar-EG" dirty="0"/>
              <a:t>المتطلبات: وظيفة أو قيد أو خاصية أخرى يجب أن يوفرها النظام لتلبية احتياجات مستخدميه المستهدفين</a:t>
            </a:r>
            <a:endParaRPr lang="en-US" dirty="0"/>
          </a:p>
          <a:p>
            <a:pPr algn="r"/>
            <a:r>
              <a:rPr lang="ar-EG" dirty="0"/>
              <a:t>.الهندسة: تعني استخدام تقنيات منهجية محددة جيدًا.هندسة المتطلبات تعني تحديد متطلبات المنتج وإدارتها واختبارها بشكل منهجي</a:t>
            </a:r>
            <a:endParaRPr lang="en-US" dirty="0"/>
          </a:p>
          <a:p>
            <a:pPr algn="r"/>
            <a:r>
              <a:rPr lang="ar-EG" dirty="0"/>
              <a:t>.عملية تحديد الخدمات التي يحتاجها العميل من النظام والقيود التي يعمل النظام في ظلها ويُطور.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534941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788754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en-US" dirty="0"/>
              <a:t>Requirements Elicitation and Analysis (</a:t>
            </a:r>
            <a:r>
              <a:rPr lang="ar-EG" dirty="0"/>
              <a:t>استخلاص وتحليل المتطلبات)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316147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Omissions</a:t>
            </a:r>
            <a:r>
              <a:rPr lang="ar-EG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الاشياء التى تم نسيانها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187569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Loop here means that the</a:t>
            </a:r>
            <a:r>
              <a:rPr lang="en-US" baseline="0" dirty="0"/>
              <a:t> process continue till get the final specifications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112108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EG" dirty="0"/>
              <a:t>أكيد </a:t>
            </a:r>
            <a:r>
              <a:rPr lang="en-US" dirty="0"/>
              <a:t>👌 </a:t>
            </a:r>
            <a:r>
              <a:rPr lang="ar-EG" dirty="0"/>
              <a:t>إليك الملخص المختصر:</a:t>
            </a:r>
          </a:p>
          <a:p>
            <a:pPr algn="r" rtl="1"/>
            <a:r>
              <a:rPr lang="en-US" b="1" dirty="0"/>
              <a:t>Interviews in Requirements Elicitation (</a:t>
            </a:r>
            <a:r>
              <a:rPr lang="ar-EG" b="1" dirty="0"/>
              <a:t>المقابلات في جمع المتطلبات)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dirty="0"/>
              <a:t>تُستخدم لجمع معلومات من </a:t>
            </a:r>
            <a:r>
              <a:rPr lang="ar-EG" b="1" dirty="0"/>
              <a:t>أصحاب المصلحة</a:t>
            </a:r>
            <a:r>
              <a:rPr lang="ar-EG" dirty="0"/>
              <a:t> حول النظام المطلوب.</a:t>
            </a:r>
          </a:p>
          <a:p>
            <a:pPr algn="r" rtl="1"/>
            <a:r>
              <a:rPr lang="ar-EG" b="1" dirty="0"/>
              <a:t>أنواع المقابلات:</a:t>
            </a:r>
            <a:endParaRPr lang="ar-EG" dirty="0"/>
          </a:p>
          <a:p>
            <a:pPr algn="r" rtl="1">
              <a:buFont typeface="+mj-lt"/>
              <a:buAutoNum type="arabicPeriod"/>
            </a:pPr>
            <a:r>
              <a:rPr lang="en-US" b="1" dirty="0"/>
              <a:t>Closed:</a:t>
            </a:r>
            <a:r>
              <a:rPr lang="en-US" dirty="0"/>
              <a:t> </a:t>
            </a:r>
            <a:r>
              <a:rPr lang="ar-EG" dirty="0"/>
              <a:t>أسئلة محددة مسبقًا للحصول على معلومات دقيقة.</a:t>
            </a:r>
          </a:p>
          <a:p>
            <a:pPr algn="r" rtl="1">
              <a:buFont typeface="+mj-lt"/>
              <a:buAutoNum type="arabicPeriod"/>
            </a:pPr>
            <a:r>
              <a:rPr lang="en-US" b="1" dirty="0"/>
              <a:t>Open:</a:t>
            </a:r>
            <a:r>
              <a:rPr lang="en-US" dirty="0"/>
              <a:t> </a:t>
            </a:r>
            <a:r>
              <a:rPr lang="ar-EG" dirty="0"/>
              <a:t>نقاش حر لاكتشاف أفكار ومتطلبات جديدة.</a:t>
            </a:r>
          </a:p>
          <a:p>
            <a:pPr algn="r" rtl="1">
              <a:buFont typeface="+mj-lt"/>
              <a:buAutoNum type="arabicPeriod"/>
            </a:pPr>
            <a:r>
              <a:rPr lang="en-US" b="1" dirty="0"/>
              <a:t>Mixed:</a:t>
            </a:r>
            <a:r>
              <a:rPr lang="en-US" dirty="0"/>
              <a:t> </a:t>
            </a:r>
            <a:r>
              <a:rPr lang="ar-EG" dirty="0"/>
              <a:t>تجمع بين المغلقة والمفتوحة (الأكثر شيوعًا).</a:t>
            </a:r>
          </a:p>
          <a:p>
            <a:pPr algn="r" rtl="1"/>
            <a:r>
              <a:rPr lang="ar-EG" b="1" dirty="0"/>
              <a:t>لجعل المقابلة فعّالة:</a:t>
            </a:r>
            <a:endParaRPr lang="ar-EG" dirty="0"/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dirty="0"/>
              <a:t>كن منفتح الذهن ومستمع جيد.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dirty="0"/>
              <a:t>استخدم أسئلة تحفيزية أو نماذج أولية لتسهيل الحوار.</a:t>
            </a:r>
          </a:p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0737475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29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988734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30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1019138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31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63139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en-US" dirty="0"/>
              <a:t>👇</a:t>
            </a:r>
          </a:p>
          <a:p>
            <a:pPr algn="r" rtl="1"/>
            <a:r>
              <a:rPr lang="en-US" b="1" dirty="0"/>
              <a:t>Ethnography (</a:t>
            </a:r>
            <a:r>
              <a:rPr lang="ar-EG" b="1" dirty="0"/>
              <a:t>الإثنوغرافيا) </a:t>
            </a:r>
            <a:r>
              <a:rPr lang="ar-EG" dirty="0"/>
              <a:t>كلمة </a:t>
            </a:r>
            <a:r>
              <a:rPr lang="en-US" b="1" dirty="0"/>
              <a:t>Ethnography</a:t>
            </a:r>
            <a:r>
              <a:rPr lang="en-US" dirty="0"/>
              <a:t> </a:t>
            </a:r>
            <a:r>
              <a:rPr lang="ar-EG" dirty="0"/>
              <a:t>تعني </a:t>
            </a:r>
            <a:r>
              <a:rPr lang="ar-EG" b="1" dirty="0"/>
              <a:t>الأنثروبولوجيا الميدانية</a:t>
            </a:r>
            <a:r>
              <a:rPr lang="ar-EG" dirty="0"/>
              <a:t> أو </a:t>
            </a:r>
            <a:r>
              <a:rPr lang="ar-EG" b="1" dirty="0"/>
              <a:t>الدراسة الإثنوغرافية</a:t>
            </a:r>
            <a:r>
              <a:rPr lang="ar-EG" dirty="0"/>
              <a:t>، وهي منهج بحثي يُستخدم لدراسة </a:t>
            </a:r>
            <a:r>
              <a:rPr lang="ar-EG" b="1" dirty="0"/>
              <a:t>الثقافات والمجتمعات</a:t>
            </a:r>
            <a:r>
              <a:rPr lang="ar-EG" dirty="0"/>
              <a:t> من خلال </a:t>
            </a:r>
            <a:r>
              <a:rPr lang="ar-EG" b="1" dirty="0"/>
              <a:t>الملاحظة المباشرة والمشاركة في الحياة اليومية</a:t>
            </a:r>
            <a:r>
              <a:rPr lang="ar-EG" dirty="0"/>
              <a:t> للأفراد الذين تتم دراستهم.</a:t>
            </a:r>
            <a:endParaRPr lang="ar-EG" b="1" dirty="0"/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dirty="0"/>
              <a:t>يقوم المحلل </a:t>
            </a:r>
            <a:r>
              <a:rPr lang="ar-EG" b="1" dirty="0"/>
              <a:t>بالاندماج في بيئة العمل</a:t>
            </a:r>
            <a:r>
              <a:rPr lang="ar-EG" dirty="0"/>
              <a:t> لملاحظة كيف يعمل الناس فعليًا.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dirty="0"/>
              <a:t>يقضي </a:t>
            </a:r>
            <a:r>
              <a:rPr lang="ar-EG" b="1" dirty="0"/>
              <a:t>وقتًا طويلًا في الملاحظة والتحليل</a:t>
            </a:r>
            <a:r>
              <a:rPr lang="ar-EG" dirty="0"/>
              <a:t> بدلًا من الاعتماد فقط على المقابلات.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dirty="0"/>
              <a:t>مفيد لأن الناس غالبًا </a:t>
            </a:r>
            <a:r>
              <a:rPr lang="ar-EG" b="1" dirty="0"/>
              <a:t>يصعب عليهم شرح تفاصيل عملهم</a:t>
            </a:r>
            <a:r>
              <a:rPr lang="ar-EG" dirty="0"/>
              <a:t> أو علاقته بمهام الآخرين.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dirty="0"/>
              <a:t>يساعد على اكتشاف </a:t>
            </a:r>
            <a:r>
              <a:rPr lang="ar-EG" b="1" dirty="0"/>
              <a:t>المتطلبات الضمنية</a:t>
            </a:r>
            <a:r>
              <a:rPr lang="ar-EG" dirty="0"/>
              <a:t> المرتبطة بالعوامل الاجتماعية والتنظيمية.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b="1" dirty="0"/>
              <a:t>الحدّ:</a:t>
            </a:r>
            <a:r>
              <a:rPr lang="ar-EG" dirty="0"/>
              <a:t> يوضّح كيف يُنفَّذ العمل حاليًا، لكنه </a:t>
            </a:r>
            <a:r>
              <a:rPr lang="ar-EG" b="1" dirty="0"/>
              <a:t>لا يكشف عن ميزات جديدة</a:t>
            </a:r>
            <a:r>
              <a:rPr lang="ar-EG" dirty="0"/>
              <a:t> للنظام.</a:t>
            </a:r>
          </a:p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32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4030413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33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02849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ar-EG" dirty="0"/>
              <a:t>يجب أن تكون مواصفات المتطلبات الوظيفية كاملة ومتسقة.</a:t>
            </a:r>
            <a:endParaRPr lang="en-US" dirty="0"/>
          </a:p>
          <a:p>
            <a:pPr algn="r"/>
            <a:endParaRPr lang="en-US" dirty="0"/>
          </a:p>
          <a:p>
            <a:pPr algn="r"/>
            <a:r>
              <a:rPr lang="ar-EG" dirty="0"/>
              <a:t>كاملةتعني أنه يجب تعريف جميع الخدمات التي يحتاجها المستخدم</a:t>
            </a:r>
            <a:endParaRPr lang="en-US" dirty="0"/>
          </a:p>
          <a:p>
            <a:pPr algn="r"/>
            <a:r>
              <a:rPr lang="ar-EG" dirty="0"/>
              <a:t>.متسقةتعني أنه يجب ألا تحتوي المتطلبات على تعريفات متناقضة.</a:t>
            </a:r>
            <a:endParaRPr lang="en-US" dirty="0"/>
          </a:p>
          <a:p>
            <a:pPr algn="r"/>
            <a:endParaRPr lang="en-US" dirty="0"/>
          </a:p>
          <a:p>
            <a:pPr algn="r"/>
            <a:r>
              <a:rPr lang="ar-EG" dirty="0"/>
              <a:t>في الأنظمة الكبيرة والمعقدة، يكاد يكون من المستحيل تحقيق اتساق واكتمال المتطلبات. </a:t>
            </a:r>
            <a:endParaRPr lang="en-US" dirty="0"/>
          </a:p>
          <a:p>
            <a:pPr algn="r"/>
            <a:r>
              <a:rPr lang="ar-EG" dirty="0"/>
              <a:t>الأسباب:من السهل ارتكاب الأخطاء والإغفالات عند كتابة المواصفات.</a:t>
            </a:r>
            <a:endParaRPr lang="en-US" dirty="0"/>
          </a:p>
          <a:p>
            <a:pPr algn="r"/>
            <a:r>
              <a:rPr lang="ar-EG" dirty="0"/>
              <a:t>هناك العديد من أصحاب المصلحة في النظام الكبير.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281930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34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6397540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35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6399933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36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089710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Reviews: can imagine it as paper based, prototyping: practical based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37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7152816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38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87336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EG" dirty="0"/>
              <a:t>أي شخص أو مؤسسة متأثرة بالنظام قيد التطوير.أنواع أصحاب المصلحةمالكو النظام (الذين يدفعون ثمن العمل)،المستخدمون النهائيون (الأشخاص الذين سيستخدمون النظام)،مديرو النظاممجموعات المشروع المشاركة في تطوير النظام (مثل: مهندسو النظم، مهندسو البرمجيات، فريق التدريب، المختبرون، إلخ).أصحاب المصلحة الخارجيون (مسؤولو التسويق، الحكومة، إلخ)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93512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37432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EG" dirty="0"/>
              <a:t>متطلبات المستخدممتطلبات المستخدم هي بيانات، مكتوبة بلغة طبيعية ومُرفقة برسوم بيانية، توضح الخدمات التي يُتوقع من النظام تقديمها للمستخدمين والقيود التي يجب أن يعمل في ظلها.</a:t>
            </a:r>
          </a:p>
          <a:p>
            <a:pPr algn="r" rtl="1"/>
            <a:endParaRPr lang="ar-EG" dirty="0"/>
          </a:p>
          <a:p>
            <a:pPr algn="r" rtl="1"/>
            <a:r>
              <a:rPr lang="ar-EG" dirty="0"/>
              <a:t>تركز على ما ينبغي أن يفعله النظام.متطلبات النظاموثيقة مُهيكلة تُحدد أوصافًا مُفصلة لوظائف النظام وخدماته وقيوده التشغيلية. تُحدد ما ينبغي تنفيذه.تركز على كيفية قيام النظام بذلك.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92553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en-US" dirty="0"/>
              <a:t>Here is the Arabic translation of the content in the image:</a:t>
            </a:r>
          </a:p>
          <a:p>
            <a:pPr algn="r"/>
            <a:r>
              <a:rPr lang="ar-EG" b="1" dirty="0"/>
              <a:t>تعريف متطلبات المستخدم</a:t>
            </a:r>
            <a:endParaRPr lang="ar-EG" dirty="0"/>
          </a:p>
          <a:p>
            <a:pPr algn="r">
              <a:buFont typeface="+mj-lt"/>
              <a:buAutoNum type="arabicPeriod"/>
            </a:pPr>
            <a:r>
              <a:rPr lang="ar-EG" dirty="0"/>
              <a:t>يجب على نظام إدارة الصيدلة </a:t>
            </a:r>
            <a:r>
              <a:rPr lang="en-US" dirty="0"/>
              <a:t>MHC-PMS </a:t>
            </a:r>
            <a:r>
              <a:rPr lang="ar-EG" dirty="0"/>
              <a:t>أن يولد تقارير إدارية شهرية تعرض تكلفة الأدوية التي تم وصفها من قبل كل عيادة خلال ذلك الشهر.</a:t>
            </a:r>
          </a:p>
          <a:p>
            <a:pPr algn="r"/>
            <a:r>
              <a:rPr lang="ar-EG" b="1" dirty="0"/>
              <a:t>مواصفات متطلبات النظام</a:t>
            </a:r>
            <a:br>
              <a:rPr lang="ar-EG" dirty="0"/>
            </a:br>
            <a:r>
              <a:rPr lang="ar-EG" dirty="0"/>
              <a:t>1.1 في آخر يوم عمل من كل شهر، يجب توليد ملخص للأدوية التي تم وصفها، تكلفتها، والعيادات التي وصفتها.</a:t>
            </a:r>
            <a:br>
              <a:rPr lang="ar-EG" dirty="0"/>
            </a:br>
            <a:r>
              <a:rPr lang="ar-EG" dirty="0"/>
              <a:t>1.2 يجب أن يقوم النظام بتوليد التقرير تلقائيًا للطباعة بعد الساعة 17:30 في آخر يوم عمل من الشهر.</a:t>
            </a:r>
            <a:br>
              <a:rPr lang="ar-EG" dirty="0"/>
            </a:br>
            <a:r>
              <a:rPr lang="ar-EG" dirty="0"/>
              <a:t>1.3 يجب إنشاء تقرير لكل عيادة يتضمن أسماء الأدوية الفردية، العدد الإجمالي للوصفات، عدد الجرعات المقررة، والإجمالي الكلي لتكلفة الأدوية الموصوفة.</a:t>
            </a:r>
            <a:br>
              <a:rPr lang="ar-EG" dirty="0"/>
            </a:br>
            <a:r>
              <a:rPr lang="ar-EG" dirty="0"/>
              <a:t>1.4 إذا كانت الأدوية متوفرة بوحدات جرعة مختلفة (على سبيل المثال، 10 ملغ، 20 ملغ)، يجب إنشاء تقارير منفصلة لكل وحدة جرعة.</a:t>
            </a:r>
            <a:br>
              <a:rPr lang="ar-EG" dirty="0"/>
            </a:br>
            <a:r>
              <a:rPr lang="ar-EG" dirty="0"/>
              <a:t>1.5 يجب تقييد الوصول إلى جميع تقارير التكاليف للمستخدمين المصرح لهم المدرجين في قائمة التحكم بالوصول الإدارية.</a:t>
            </a:r>
          </a:p>
          <a:p>
            <a:pPr algn="r"/>
            <a:r>
              <a:rPr lang="en-US" dirty="0"/>
              <a:t>Let me know if you need any adjustments or further details!</a:t>
            </a:r>
          </a:p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433938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EG" dirty="0"/>
              <a:t>الـ </a:t>
            </a:r>
            <a:r>
              <a:rPr lang="en-US" b="1" dirty="0"/>
              <a:t>Slide</a:t>
            </a:r>
            <a:r>
              <a:rPr lang="en-US" dirty="0"/>
              <a:t> </a:t>
            </a:r>
            <a:r>
              <a:rPr lang="ar-EG" dirty="0"/>
              <a:t>التي أرفقتها توضح من هم </a:t>
            </a:r>
            <a:r>
              <a:rPr lang="ar-EG" b="1" dirty="0"/>
              <a:t>المستخدمون</a:t>
            </a:r>
            <a:r>
              <a:rPr lang="ar-EG" dirty="0"/>
              <a:t> أو </a:t>
            </a:r>
            <a:r>
              <a:rPr lang="ar-EG" b="1" dirty="0"/>
              <a:t>القراء</a:t>
            </a:r>
            <a:r>
              <a:rPr lang="ar-EG" dirty="0"/>
              <a:t> الذين يحتاجون للوصول إلى </a:t>
            </a:r>
            <a:r>
              <a:rPr lang="ar-EG" b="1" dirty="0"/>
              <a:t>متطلبات النظام</a:t>
            </a:r>
            <a:r>
              <a:rPr lang="ar-EG" dirty="0"/>
              <a:t> و </a:t>
            </a:r>
            <a:r>
              <a:rPr lang="ar-EG" b="1" dirty="0"/>
              <a:t>متطلبات المستخدم</a:t>
            </a:r>
            <a:r>
              <a:rPr lang="ar-EG" dirty="0"/>
              <a:t>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b="1" dirty="0"/>
              <a:t>متطلبات المستخدم (</a:t>
            </a:r>
            <a:r>
              <a:rPr lang="en-US" b="1" dirty="0"/>
              <a:t>User Requirements):</a:t>
            </a:r>
            <a:br>
              <a:rPr lang="en-US" dirty="0"/>
            </a:br>
            <a:r>
              <a:rPr lang="ar-EG" dirty="0"/>
              <a:t>هؤلاء هم الأشخاص الذين سيقومون بقراءة متطلبات المستخدم، وهم: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EG" dirty="0"/>
              <a:t>مدراء العملاء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EG" dirty="0"/>
              <a:t>مستخدمو النظام النهائي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EG" dirty="0"/>
              <a:t>مهندسو العملاء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EG" dirty="0"/>
              <a:t>مدراء المقاولين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EG" dirty="0"/>
              <a:t>مهندسو النظام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EG" b="1" dirty="0"/>
              <a:t>متطلبات النظام (</a:t>
            </a:r>
            <a:r>
              <a:rPr lang="en-US" b="1" dirty="0"/>
              <a:t>System Requirements):</a:t>
            </a:r>
            <a:br>
              <a:rPr lang="en-US" dirty="0"/>
            </a:br>
            <a:r>
              <a:rPr lang="ar-EG" dirty="0"/>
              <a:t>هؤلاء هم الأشخاص الذين سيقرؤون متطلبات النظام، وهم: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EG" dirty="0"/>
              <a:t>مستخدمو النظام النهائي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EG" dirty="0"/>
              <a:t>مهندسو العملاء (الأشخاص الذين يعملون على ترجمة احتياجات العميل إلى متطلبات قابلة للتنفيذ داخل النظام. )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EG" dirty="0"/>
              <a:t>مهندسو النظام</a:t>
            </a:r>
          </a:p>
          <a:p>
            <a:pPr marL="742950" lvl="1" indent="-285750" algn="r" rtl="1">
              <a:buFont typeface="Arial" panose="020B0604020202020204" pitchFamily="34" charset="0"/>
              <a:buChar char="•"/>
            </a:pPr>
            <a:r>
              <a:rPr lang="ar-EG" dirty="0"/>
              <a:t>مطورو البرمجيات</a:t>
            </a:r>
          </a:p>
          <a:p>
            <a:pPr algn="r" rtl="1"/>
            <a:r>
              <a:rPr lang="ar-EG" dirty="0"/>
              <a:t>الهدف من هذه السلايد هو تحديد الأشخاص المعنيين أو المستفيدين من كل نوع من المتطلبات (المستخدم والنظام) لضمان أن المتطلبات ستكون مفهومة وملائمة لهم.</a:t>
            </a:r>
          </a:p>
          <a:p>
            <a:pPr algn="r" rtl="1"/>
            <a:r>
              <a:rPr lang="ar-EG" dirty="0"/>
              <a:t>هل تحتاج إلى المزيد من التوضيح؟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383955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Function: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set of inputs, behavior &amp; outputs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6304E-FDE3-4B4F-A3B7-EBE87F3FA5E2}" type="slidenum">
              <a:rPr lang="en-US" noProof="0" smtClean="0"/>
              <a:t>12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22442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6FD49-C258-4333-9422-358C976A34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43650" y="1284500"/>
            <a:ext cx="5143500" cy="2090808"/>
          </a:xfrm>
        </p:spPr>
        <p:txBody>
          <a:bodyPr anchor="b">
            <a:noAutofit/>
          </a:bodyPr>
          <a:lstStyle>
            <a:lvl1pPr algn="l">
              <a:defRPr sz="5400" b="1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noProof="0" dirty="0"/>
              <a:t>Title comes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3650" y="4279971"/>
            <a:ext cx="5143500" cy="503167"/>
          </a:xfrm>
        </p:spPr>
        <p:txBody>
          <a:bodyPr>
            <a:no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2">
              <a:alpha val="91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4656588" y="3781708"/>
            <a:ext cx="2532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8496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002130" y="4484691"/>
            <a:ext cx="4540440" cy="503167"/>
          </a:xfrm>
        </p:spPr>
        <p:txBody>
          <a:bodyPr>
            <a:no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email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2">
              <a:alpha val="91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4FE28ACC-E44C-4381-B768-0310810E7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2999" y="1844881"/>
            <a:ext cx="1745251" cy="67336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E0FBE0E-A6B0-483E-93DD-5C20DA069DB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02320" y="5012635"/>
            <a:ext cx="4533900" cy="50323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600" b="0" cap="all" baseline="0" dirty="0" smtClean="0"/>
            </a:lvl1pPr>
          </a:lstStyle>
          <a:p>
            <a:pPr marL="228600" lvl="0" indent="-228600"/>
            <a:r>
              <a:rPr lang="en-US" noProof="0" dirty="0"/>
              <a:t>Website </a:t>
            </a:r>
            <a:r>
              <a:rPr lang="en-US" noProof="0" dirty="0" err="1"/>
              <a:t>url</a:t>
            </a:r>
            <a:r>
              <a:rPr lang="en-US" noProof="0" dirty="0"/>
              <a:t> here</a:t>
            </a:r>
          </a:p>
        </p:txBody>
      </p:sp>
      <p:pic>
        <p:nvPicPr>
          <p:cNvPr id="17" name="Graphic 16" descr="Envelope">
            <a:extLst>
              <a:ext uri="{FF2B5EF4-FFF2-40B4-BE49-F238E27FC236}">
                <a16:creationId xmlns:a16="http://schemas.microsoft.com/office/drawing/2014/main" id="{E5B30B87-6C2E-48F1-9026-E4F6BEA1CF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41475" y="4452337"/>
            <a:ext cx="387795" cy="387795"/>
          </a:xfrm>
          <a:prstGeom prst="rect">
            <a:avLst/>
          </a:prstGeom>
        </p:spPr>
      </p:pic>
      <p:pic>
        <p:nvPicPr>
          <p:cNvPr id="18" name="Graphic 17" descr="Network">
            <a:extLst>
              <a:ext uri="{FF2B5EF4-FFF2-40B4-BE49-F238E27FC236}">
                <a16:creationId xmlns:a16="http://schemas.microsoft.com/office/drawing/2014/main" id="{2DA3CFE0-4ED8-4345-A158-94E70F463E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22084" y="4925640"/>
            <a:ext cx="426575" cy="4265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E9908F-CF81-43F9-880A-401D0C0F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9778" y="3429000"/>
            <a:ext cx="5011410" cy="651448"/>
          </a:xfrm>
          <a:noFill/>
        </p:spPr>
        <p:txBody>
          <a:bodyPr wrap="square" rtlCol="0">
            <a:noAutofit/>
          </a:bodyPr>
          <a:lstStyle>
            <a:lvl1pPr>
              <a:defRPr lang="en-US" sz="6000" b="1" cap="all" baseline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/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3713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299464-ED20-4919-8B3A-2CFAE8DA234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1">
              <a:alpha val="16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7C312F4-62C2-4903-8C4B-423A8717E481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ubtitle 2">
            <a:extLst>
              <a:ext uri="{FF2B5EF4-FFF2-40B4-BE49-F238E27FC236}">
                <a16:creationId xmlns:a16="http://schemas.microsoft.com/office/drawing/2014/main" id="{ADF17BC1-06CE-42EA-A970-31A7ED871AA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002130" y="4484691"/>
            <a:ext cx="4540440" cy="503167"/>
          </a:xfrm>
        </p:spPr>
        <p:txBody>
          <a:bodyPr>
            <a:noAutofit/>
          </a:bodyPr>
          <a:lstStyle>
            <a:lvl1pPr marL="0" indent="0" algn="l"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email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7035F1B3-4E91-44FF-B4E7-E5D87C7A034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02320" y="5012635"/>
            <a:ext cx="4533900" cy="50323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600" b="0" cap="all" baseline="0" dirty="0" smtClean="0">
                <a:solidFill>
                  <a:schemeClr val="bg1"/>
                </a:solidFill>
              </a:defRPr>
            </a:lvl1pPr>
          </a:lstStyle>
          <a:p>
            <a:pPr marL="228600" lvl="0" indent="-228600"/>
            <a:r>
              <a:rPr lang="en-US" noProof="0" dirty="0"/>
              <a:t>Website </a:t>
            </a:r>
            <a:r>
              <a:rPr lang="en-US" noProof="0" dirty="0" err="1"/>
              <a:t>url</a:t>
            </a:r>
            <a:r>
              <a:rPr lang="en-US" noProof="0" dirty="0"/>
              <a:t> here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525B5135-F466-4A63-A42C-3BB2BAA7D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9778" y="2590086"/>
            <a:ext cx="5011410" cy="921807"/>
          </a:xfrm>
          <a:noFill/>
        </p:spPr>
        <p:txBody>
          <a:bodyPr wrap="square" rtlCol="0">
            <a:noAutofit/>
          </a:bodyPr>
          <a:lstStyle>
            <a:lvl1pPr>
              <a:defRPr lang="en-US" sz="6000" b="1" cap="all" baseline="0" dirty="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 marL="0" lvl="0"/>
            <a:r>
              <a:rPr lang="en-US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01070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7333">
          <p15:clr>
            <a:srgbClr val="FBAE40"/>
          </p15:clr>
        </p15:guide>
        <p15:guide id="4" pos="36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299464-ED20-4919-8B3A-2CFAE8DA234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F54E98B-AC75-484D-9121-68498EB888AA}"/>
              </a:ext>
            </a:extLst>
          </p:cNvPr>
          <p:cNvSpPr/>
          <p:nvPr userDrawn="1"/>
        </p:nvSpPr>
        <p:spPr>
          <a:xfrm>
            <a:off x="754010" y="708293"/>
            <a:ext cx="5334029" cy="5334029"/>
          </a:xfrm>
          <a:prstGeom prst="ellipse">
            <a:avLst/>
          </a:prstGeom>
          <a:solidFill>
            <a:schemeClr val="bg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56FD49-C258-4333-9422-358C976A34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43650" y="2173288"/>
            <a:ext cx="5143500" cy="2090808"/>
          </a:xfrm>
        </p:spPr>
        <p:txBody>
          <a:bodyPr anchor="b">
            <a:noAutofit/>
          </a:bodyPr>
          <a:lstStyle>
            <a:lvl1pPr algn="l">
              <a:defRPr sz="54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noProof="0" dirty="0"/>
              <a:t>Title comes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3650" y="4279971"/>
            <a:ext cx="5143500" cy="503167"/>
          </a:xfrm>
        </p:spPr>
        <p:txBody>
          <a:bodyPr>
            <a:noAutofit/>
          </a:bodyPr>
          <a:lstStyle>
            <a:lvl1pPr marL="0" indent="0" algn="l">
              <a:buNone/>
              <a:defRPr sz="18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1">
              <a:alpha val="16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4FE28ACC-E44C-4381-B768-0310810E7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15850" y="391862"/>
            <a:ext cx="1745251" cy="67336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0578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7333">
          <p15:clr>
            <a:srgbClr val="FBAE40"/>
          </p15:clr>
        </p15:guide>
        <p15:guide id="4" pos="36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087E09-D75F-4E26-B01E-A1A09BA2EA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7A70B7-7ADE-4E0B-B956-363B0B1AA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2563"/>
            <a:ext cx="10515600" cy="940181"/>
          </a:xfrm>
        </p:spPr>
        <p:txBody>
          <a:bodyPr anchor="b">
            <a:noAutofit/>
          </a:bodyPr>
          <a:lstStyle>
            <a:lvl1pPr algn="ctr">
              <a:defRPr sz="40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31D2A9-0B92-4197-8802-80424C14EA7E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B74B0-30B9-45C2-9AE6-45D1978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rgbClr val="2C567A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D5251EA-F450-4DD1-995B-DC89513424C8}"/>
              </a:ext>
            </a:extLst>
          </p:cNvPr>
          <p:cNvGrpSpPr/>
          <p:nvPr userDrawn="1"/>
        </p:nvGrpSpPr>
        <p:grpSpPr>
          <a:xfrm rot="16200000">
            <a:off x="1637386" y="1473117"/>
            <a:ext cx="8917229" cy="10769768"/>
            <a:chOff x="-1728305" y="-2049517"/>
            <a:chExt cx="8917229" cy="10769768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4882F4E-E8C8-46FE-A9C8-7B79782767F6}"/>
                </a:ext>
              </a:extLst>
            </p:cNvPr>
            <p:cNvSpPr/>
            <p:nvPr userDrawn="1"/>
          </p:nvSpPr>
          <p:spPr>
            <a:xfrm>
              <a:off x="754010" y="708293"/>
              <a:ext cx="5334029" cy="5334029"/>
            </a:xfrm>
            <a:prstGeom prst="ellipse">
              <a:avLst/>
            </a:prstGeom>
            <a:solidFill>
              <a:schemeClr val="bg1">
                <a:alpha val="1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65CD13B-04FB-40D5-AF62-2F43CF49BA9B}"/>
                </a:ext>
              </a:extLst>
            </p:cNvPr>
            <p:cNvGrpSpPr/>
            <p:nvPr userDrawn="1"/>
          </p:nvGrpSpPr>
          <p:grpSpPr>
            <a:xfrm>
              <a:off x="-1728305" y="-2049517"/>
              <a:ext cx="8917229" cy="10769768"/>
              <a:chOff x="11114088" y="2241550"/>
              <a:chExt cx="1905000" cy="2354263"/>
            </a:xfrm>
            <a:solidFill>
              <a:schemeClr val="bg1">
                <a:alpha val="16000"/>
              </a:schemeClr>
            </a:solidFill>
          </p:grpSpPr>
          <p:sp>
            <p:nvSpPr>
              <p:cNvPr id="19" name="Freeform 5">
                <a:extLst>
                  <a:ext uri="{FF2B5EF4-FFF2-40B4-BE49-F238E27FC236}">
                    <a16:creationId xmlns:a16="http://schemas.microsoft.com/office/drawing/2014/main" id="{01876F8F-C11E-4FB2-8150-1F0602752F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4088" y="2241550"/>
                <a:ext cx="1905000" cy="2354263"/>
              </a:xfrm>
              <a:custGeom>
                <a:avLst/>
                <a:gdLst>
                  <a:gd name="T0" fmla="*/ 0 w 447"/>
                  <a:gd name="T1" fmla="*/ 264 h 553"/>
                  <a:gd name="T2" fmla="*/ 141 w 447"/>
                  <a:gd name="T3" fmla="*/ 48 h 553"/>
                  <a:gd name="T4" fmla="*/ 414 w 447"/>
                  <a:gd name="T5" fmla="*/ 67 h 553"/>
                  <a:gd name="T6" fmla="*/ 438 w 447"/>
                  <a:gd name="T7" fmla="*/ 98 h 553"/>
                  <a:gd name="T8" fmla="*/ 391 w 447"/>
                  <a:gd name="T9" fmla="*/ 111 h 553"/>
                  <a:gd name="T10" fmla="*/ 94 w 447"/>
                  <a:gd name="T11" fmla="*/ 149 h 553"/>
                  <a:gd name="T12" fmla="*/ 107 w 447"/>
                  <a:gd name="T13" fmla="*/ 424 h 553"/>
                  <a:gd name="T14" fmla="*/ 383 w 447"/>
                  <a:gd name="T15" fmla="*/ 453 h 553"/>
                  <a:gd name="T16" fmla="*/ 393 w 447"/>
                  <a:gd name="T17" fmla="*/ 446 h 553"/>
                  <a:gd name="T18" fmla="*/ 433 w 447"/>
                  <a:gd name="T19" fmla="*/ 449 h 553"/>
                  <a:gd name="T20" fmla="*/ 421 w 447"/>
                  <a:gd name="T21" fmla="*/ 485 h 553"/>
                  <a:gd name="T22" fmla="*/ 194 w 447"/>
                  <a:gd name="T23" fmla="*/ 531 h 553"/>
                  <a:gd name="T24" fmla="*/ 0 w 447"/>
                  <a:gd name="T25" fmla="*/ 264 h 5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47" h="553">
                    <a:moveTo>
                      <a:pt x="0" y="264"/>
                    </a:moveTo>
                    <a:cubicBezTo>
                      <a:pt x="5" y="176"/>
                      <a:pt x="49" y="96"/>
                      <a:pt x="141" y="48"/>
                    </a:cubicBezTo>
                    <a:cubicBezTo>
                      <a:pt x="235" y="0"/>
                      <a:pt x="327" y="9"/>
                      <a:pt x="414" y="67"/>
                    </a:cubicBezTo>
                    <a:cubicBezTo>
                      <a:pt x="425" y="75"/>
                      <a:pt x="439" y="82"/>
                      <a:pt x="438" y="98"/>
                    </a:cubicBezTo>
                    <a:cubicBezTo>
                      <a:pt x="437" y="120"/>
                      <a:pt x="413" y="127"/>
                      <a:pt x="391" y="111"/>
                    </a:cubicBezTo>
                    <a:cubicBezTo>
                      <a:pt x="294" y="40"/>
                      <a:pt x="166" y="56"/>
                      <a:pt x="94" y="149"/>
                    </a:cubicBezTo>
                    <a:cubicBezTo>
                      <a:pt x="30" y="231"/>
                      <a:pt x="36" y="349"/>
                      <a:pt x="107" y="424"/>
                    </a:cubicBezTo>
                    <a:cubicBezTo>
                      <a:pt x="180" y="502"/>
                      <a:pt x="296" y="514"/>
                      <a:pt x="383" y="453"/>
                    </a:cubicBezTo>
                    <a:cubicBezTo>
                      <a:pt x="386" y="451"/>
                      <a:pt x="390" y="449"/>
                      <a:pt x="393" y="446"/>
                    </a:cubicBezTo>
                    <a:cubicBezTo>
                      <a:pt x="407" y="433"/>
                      <a:pt x="420" y="433"/>
                      <a:pt x="433" y="449"/>
                    </a:cubicBezTo>
                    <a:cubicBezTo>
                      <a:pt x="447" y="467"/>
                      <a:pt x="433" y="477"/>
                      <a:pt x="421" y="485"/>
                    </a:cubicBezTo>
                    <a:cubicBezTo>
                      <a:pt x="353" y="537"/>
                      <a:pt x="277" y="553"/>
                      <a:pt x="194" y="531"/>
                    </a:cubicBezTo>
                    <a:cubicBezTo>
                      <a:pt x="79" y="501"/>
                      <a:pt x="1" y="397"/>
                      <a:pt x="0" y="2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  <p:sp>
            <p:nvSpPr>
              <p:cNvPr id="20" name="Freeform 6">
                <a:extLst>
                  <a:ext uri="{FF2B5EF4-FFF2-40B4-BE49-F238E27FC236}">
                    <a16:creationId xmlns:a16="http://schemas.microsoft.com/office/drawing/2014/main" id="{08A1D05F-5F61-4156-8C83-1A002AA1E8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12538" y="2590800"/>
                <a:ext cx="835025" cy="1673225"/>
              </a:xfrm>
              <a:custGeom>
                <a:avLst/>
                <a:gdLst>
                  <a:gd name="T0" fmla="*/ 0 w 196"/>
                  <a:gd name="T1" fmla="*/ 198 h 393"/>
                  <a:gd name="T2" fmla="*/ 157 w 196"/>
                  <a:gd name="T3" fmla="*/ 8 h 393"/>
                  <a:gd name="T4" fmla="*/ 192 w 196"/>
                  <a:gd name="T5" fmla="*/ 22 h 393"/>
                  <a:gd name="T6" fmla="*/ 167 w 196"/>
                  <a:gd name="T7" fmla="*/ 56 h 393"/>
                  <a:gd name="T8" fmla="*/ 48 w 196"/>
                  <a:gd name="T9" fmla="*/ 198 h 393"/>
                  <a:gd name="T10" fmla="*/ 170 w 196"/>
                  <a:gd name="T11" fmla="*/ 339 h 393"/>
                  <a:gd name="T12" fmla="*/ 193 w 196"/>
                  <a:gd name="T13" fmla="*/ 372 h 393"/>
                  <a:gd name="T14" fmla="*/ 160 w 196"/>
                  <a:gd name="T15" fmla="*/ 387 h 393"/>
                  <a:gd name="T16" fmla="*/ 0 w 196"/>
                  <a:gd name="T17" fmla="*/ 198 h 3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6" h="393">
                    <a:moveTo>
                      <a:pt x="0" y="198"/>
                    </a:moveTo>
                    <a:cubicBezTo>
                      <a:pt x="0" y="103"/>
                      <a:pt x="64" y="26"/>
                      <a:pt x="157" y="8"/>
                    </a:cubicBezTo>
                    <a:cubicBezTo>
                      <a:pt x="171" y="6"/>
                      <a:pt x="188" y="0"/>
                      <a:pt x="192" y="22"/>
                    </a:cubicBezTo>
                    <a:cubicBezTo>
                      <a:pt x="196" y="41"/>
                      <a:pt x="190" y="52"/>
                      <a:pt x="167" y="56"/>
                    </a:cubicBezTo>
                    <a:cubicBezTo>
                      <a:pt x="95" y="70"/>
                      <a:pt x="47" y="129"/>
                      <a:pt x="48" y="198"/>
                    </a:cubicBezTo>
                    <a:cubicBezTo>
                      <a:pt x="48" y="267"/>
                      <a:pt x="97" y="325"/>
                      <a:pt x="170" y="339"/>
                    </a:cubicBezTo>
                    <a:cubicBezTo>
                      <a:pt x="191" y="343"/>
                      <a:pt x="195" y="354"/>
                      <a:pt x="193" y="372"/>
                    </a:cubicBezTo>
                    <a:cubicBezTo>
                      <a:pt x="190" y="393"/>
                      <a:pt x="174" y="389"/>
                      <a:pt x="160" y="387"/>
                    </a:cubicBezTo>
                    <a:cubicBezTo>
                      <a:pt x="70" y="375"/>
                      <a:pt x="0" y="293"/>
                      <a:pt x="0" y="19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noProof="0" dirty="0"/>
              </a:p>
            </p:txBody>
          </p:sp>
        </p:grpSp>
      </p:grp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4D77C47B-CC1E-41DA-9146-5DFD63065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153348"/>
            <a:ext cx="10515600" cy="648543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65441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60E0B501-22AA-4685-BE9B-A267F6F675A7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5D0E179E-CA3D-4874-9ACD-F8990F48F4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A9C53936-B93A-4CF6-8766-2FA93ACFEB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5776DEA2-5422-4F51-B359-652B71274D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A1F33A2-66F7-4D85-99DD-7B00F265A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938" y="1825625"/>
            <a:ext cx="10837862" cy="4351338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C2DFD46-BF74-47BA-A496-92ED1979C3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EF788279-D710-447A-9E71-4D1344575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89758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C2A6B906-ACDA-40FD-8AC8-0B693AB12796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717F7366-5A99-4065-90C2-AE7DF5DD0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90A089CA-63B9-4456-B0B1-17C75EBFB9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8D36B2D1-BCFE-43FC-8743-7B7A30E1A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79DA8F4-EDD3-4D62-A90B-8C3C1AFB00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5938" y="1825625"/>
            <a:ext cx="5503862" cy="4351338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A0DA994-B4A9-447A-BEBF-3EA31D375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32150F9-14BF-4DCB-884D-49596914C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19DEF115-82C2-4E9D-A22C-8DA561FB3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92934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616F52B4-215E-4237-893C-E22B23804744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B7C40C77-B795-4B07-B92D-2E8A566357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6E703A1E-5F10-4BB5-9D52-77CB6F5994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22CEE04C-09CE-41CF-937D-EC2D3C23EC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74CF4BA-8DCB-42CF-A2C4-D6AF95EE3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67BA8B6E-A28D-4658-8C91-6CA7BD539B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5938" y="2505075"/>
            <a:ext cx="5157787" cy="3684588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F73B3215-82DB-4DBF-9E77-3AE2308C69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9" name="Content Placeholder 5">
            <a:extLst>
              <a:ext uri="{FF2B5EF4-FFF2-40B4-BE49-F238E27FC236}">
                <a16:creationId xmlns:a16="http://schemas.microsoft.com/office/drawing/2014/main" id="{8DFD34E8-36CC-4FFE-926B-C170208FED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3383C6B-3BE4-4380-AF26-1C21492FCE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25" name="Title 1">
            <a:extLst>
              <a:ext uri="{FF2B5EF4-FFF2-40B4-BE49-F238E27FC236}">
                <a16:creationId xmlns:a16="http://schemas.microsoft.com/office/drawing/2014/main" id="{AE3770E9-CB74-47B0-8229-91F6F7560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61794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C57825D7-DD33-4B70-BBBE-D46E7A5352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768485"/>
            <a:ext cx="5305662" cy="5305662"/>
          </a:xfrm>
          <a:custGeom>
            <a:avLst/>
            <a:gdLst>
              <a:gd name="connsiteX0" fmla="*/ 2652831 w 5305662"/>
              <a:gd name="connsiteY0" fmla="*/ 0 h 5305662"/>
              <a:gd name="connsiteX1" fmla="*/ 5305662 w 5305662"/>
              <a:gd name="connsiteY1" fmla="*/ 2652831 h 5305662"/>
              <a:gd name="connsiteX2" fmla="*/ 2652831 w 5305662"/>
              <a:gd name="connsiteY2" fmla="*/ 5305662 h 5305662"/>
              <a:gd name="connsiteX3" fmla="*/ 0 w 5305662"/>
              <a:gd name="connsiteY3" fmla="*/ 2652831 h 5305662"/>
              <a:gd name="connsiteX4" fmla="*/ 2652831 w 5305662"/>
              <a:gd name="connsiteY4" fmla="*/ 0 h 5305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5662" h="5305662">
                <a:moveTo>
                  <a:pt x="2652831" y="0"/>
                </a:moveTo>
                <a:cubicBezTo>
                  <a:pt x="4117949" y="0"/>
                  <a:pt x="5305662" y="1187713"/>
                  <a:pt x="5305662" y="2652831"/>
                </a:cubicBezTo>
                <a:cubicBezTo>
                  <a:pt x="5305662" y="4117949"/>
                  <a:pt x="4117949" y="5305662"/>
                  <a:pt x="2652831" y="5305662"/>
                </a:cubicBezTo>
                <a:cubicBezTo>
                  <a:pt x="1187713" y="5305662"/>
                  <a:pt x="0" y="4117949"/>
                  <a:pt x="0" y="2652831"/>
                </a:cubicBezTo>
                <a:cubicBezTo>
                  <a:pt x="0" y="1187713"/>
                  <a:pt x="1187713" y="0"/>
                  <a:pt x="2652831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 flipH="1">
            <a:off x="5400786" y="-2003509"/>
            <a:ext cx="8917229" cy="10769768"/>
            <a:chOff x="11114088" y="2241550"/>
            <a:chExt cx="1905000" cy="2354263"/>
          </a:xfrm>
          <a:solidFill>
            <a:schemeClr val="bg2">
              <a:alpha val="91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19" name="Title 1">
            <a:extLst>
              <a:ext uri="{FF2B5EF4-FFF2-40B4-BE49-F238E27FC236}">
                <a16:creationId xmlns:a16="http://schemas.microsoft.com/office/drawing/2014/main" id="{19A1397F-1946-4CBE-9EC5-159C3CBC7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C535F2AB-153E-44A9-97BE-00553BEC1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6298D65-1027-4897-A948-DCEEF8FC3D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185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9F866E5C-B8AA-4805-B232-831BA01AAF16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F98614F0-2DA3-4F29-8CB3-D61424AC85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66D52F08-13EC-4AB4-BB79-89A5395A03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2544236D-8C3A-41EF-9A68-C84A8A7D0F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009D5C6-6206-4291-8037-67DC025F0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BEB643FD-AA85-4A43-8EBD-AFD10DD98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9001F313-F798-43BE-AFF0-A68C84C36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1881DEA-0ECB-4310-ADF5-4337ACB433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31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299464-ED20-4919-8B3A-2CFAE8DA234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56FD49-C258-4333-9422-358C976A34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43650" y="2173288"/>
            <a:ext cx="5143500" cy="2090808"/>
          </a:xfrm>
        </p:spPr>
        <p:txBody>
          <a:bodyPr anchor="b">
            <a:noAutofit/>
          </a:bodyPr>
          <a:lstStyle>
            <a:lvl1pPr algn="l">
              <a:defRPr sz="54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noProof="0" dirty="0"/>
              <a:t>Title comes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58E15-A93D-4FB9-843D-1490E27A1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3650" y="4279971"/>
            <a:ext cx="5143500" cy="503167"/>
          </a:xfrm>
        </p:spPr>
        <p:txBody>
          <a:bodyPr>
            <a:noAutofit/>
          </a:bodyPr>
          <a:lstStyle>
            <a:lvl1pPr marL="0" indent="0" algn="l">
              <a:buNone/>
              <a:defRPr sz="18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CCC559D-0EC3-432C-B397-6897B366DF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0812" y="728545"/>
            <a:ext cx="5305661" cy="5305661"/>
          </a:xfrm>
          <a:prstGeom prst="ellipse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DC2055F-AE3F-46BE-B57E-A0F1A86D1C36}"/>
              </a:ext>
            </a:extLst>
          </p:cNvPr>
          <p:cNvGrpSpPr/>
          <p:nvPr userDrawn="1"/>
        </p:nvGrpSpPr>
        <p:grpSpPr>
          <a:xfrm>
            <a:off x="-1728305" y="-2049517"/>
            <a:ext cx="8917229" cy="10769768"/>
            <a:chOff x="11114088" y="2241550"/>
            <a:chExt cx="1905000" cy="2354263"/>
          </a:xfrm>
          <a:solidFill>
            <a:schemeClr val="bg1">
              <a:alpha val="16000"/>
            </a:schemeClr>
          </a:solidFill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98EF042-A3B8-406D-BC16-153A989F5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68E5FAC9-A660-4D7A-AC84-0A7C8CC3BB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4FE28ACC-E44C-4381-B768-0310810E7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15850" y="391862"/>
            <a:ext cx="1745251" cy="67336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19AFA09-F4B1-493D-BCAD-FF30C20CD1AA}"/>
              </a:ext>
            </a:extLst>
          </p:cNvPr>
          <p:cNvCxnSpPr/>
          <p:nvPr userDrawn="1"/>
        </p:nvCxnSpPr>
        <p:spPr>
          <a:xfrm>
            <a:off x="6469778" y="4233582"/>
            <a:ext cx="25323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140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333" userDrawn="1">
          <p15:clr>
            <a:srgbClr val="FBAE40"/>
          </p15:clr>
        </p15:guide>
        <p15:guide id="4" pos="36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087E09-D75F-4E26-B01E-A1A09BA2EA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7A70B7-7ADE-4E0B-B956-363B0B1AA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2563"/>
            <a:ext cx="10515600" cy="940181"/>
          </a:xfrm>
        </p:spPr>
        <p:txBody>
          <a:bodyPr anchor="b">
            <a:noAutofit/>
          </a:bodyPr>
          <a:lstStyle>
            <a:lvl1pPr algn="ctr">
              <a:defRPr sz="40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B5603-8A62-4D45-B6EF-0D7E2D5FC4F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139388" y="1154832"/>
            <a:ext cx="7900525" cy="764460"/>
          </a:xfrm>
        </p:spPr>
        <p:txBody>
          <a:bodyPr>
            <a:noAutofit/>
          </a:bodyPr>
          <a:lstStyle>
            <a:lvl1pPr marL="0" indent="0" algn="ctr">
              <a:buNone/>
              <a:defRPr sz="18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Dummy Text Comes Here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5FC40B0-ED27-47E5-A3C2-32A8418567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638" y="6260507"/>
            <a:ext cx="1075427" cy="414929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8931D2A9-0B92-4197-8802-80424C14EA7E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B74B0-30B9-45C2-9AE6-45D1978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rgbClr val="2C567A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5A30B6B-EEDB-4142-8138-D50F5A307D7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93041" y="2270376"/>
            <a:ext cx="6206400" cy="4587625"/>
          </a:xfrm>
          <a:custGeom>
            <a:avLst/>
            <a:gdLst>
              <a:gd name="connsiteX0" fmla="*/ 3103200 w 6206400"/>
              <a:gd name="connsiteY0" fmla="*/ 0 h 4587625"/>
              <a:gd name="connsiteX1" fmla="*/ 6206400 w 6206400"/>
              <a:gd name="connsiteY1" fmla="*/ 3103200 h 4587625"/>
              <a:gd name="connsiteX2" fmla="*/ 5831861 w 6206400"/>
              <a:gd name="connsiteY2" fmla="*/ 4582370 h 4587625"/>
              <a:gd name="connsiteX3" fmla="*/ 5828668 w 6206400"/>
              <a:gd name="connsiteY3" fmla="*/ 4587625 h 4587625"/>
              <a:gd name="connsiteX4" fmla="*/ 377733 w 6206400"/>
              <a:gd name="connsiteY4" fmla="*/ 4587625 h 4587625"/>
              <a:gd name="connsiteX5" fmla="*/ 374540 w 6206400"/>
              <a:gd name="connsiteY5" fmla="*/ 4582370 h 4587625"/>
              <a:gd name="connsiteX6" fmla="*/ 0 w 6206400"/>
              <a:gd name="connsiteY6" fmla="*/ 3103200 h 4587625"/>
              <a:gd name="connsiteX7" fmla="*/ 3103200 w 6206400"/>
              <a:gd name="connsiteY7" fmla="*/ 0 h 4587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06400" h="4587625">
                <a:moveTo>
                  <a:pt x="3103200" y="0"/>
                </a:moveTo>
                <a:cubicBezTo>
                  <a:pt x="4817050" y="0"/>
                  <a:pt x="6206400" y="1389350"/>
                  <a:pt x="6206400" y="3103200"/>
                </a:cubicBezTo>
                <a:cubicBezTo>
                  <a:pt x="6206400" y="3638778"/>
                  <a:pt x="6070721" y="4142667"/>
                  <a:pt x="5831861" y="4582370"/>
                </a:cubicBezTo>
                <a:lnTo>
                  <a:pt x="5828668" y="4587625"/>
                </a:lnTo>
                <a:lnTo>
                  <a:pt x="377733" y="4587625"/>
                </a:lnTo>
                <a:lnTo>
                  <a:pt x="374540" y="4582370"/>
                </a:lnTo>
                <a:cubicBezTo>
                  <a:pt x="135679" y="4142667"/>
                  <a:pt x="0" y="3638778"/>
                  <a:pt x="0" y="3103200"/>
                </a:cubicBezTo>
                <a:cubicBezTo>
                  <a:pt x="0" y="1389350"/>
                  <a:pt x="1389350" y="0"/>
                  <a:pt x="3103200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504955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960" y="1825625"/>
            <a:ext cx="4914189" cy="4351338"/>
          </a:xfrm>
        </p:spPr>
        <p:txBody>
          <a:bodyPr lIns="0" tIns="0" rIns="0" bIns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76C557E-B5A7-4416-BCC0-5743550BF1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42E17FB3-B5C4-4B3A-A57B-C6493A9D0C66}"/>
              </a:ext>
            </a:extLst>
          </p:cNvPr>
          <p:cNvGrpSpPr/>
          <p:nvPr userDrawn="1"/>
        </p:nvGrpSpPr>
        <p:grpSpPr>
          <a:xfrm rot="8650774">
            <a:off x="5037655" y="4336093"/>
            <a:ext cx="1905000" cy="2354263"/>
            <a:chOff x="11114088" y="2241550"/>
            <a:chExt cx="1905000" cy="2354263"/>
          </a:xfrm>
          <a:solidFill>
            <a:schemeClr val="bg2"/>
          </a:solidFill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DCA6C454-F761-4265-BB5E-DFD947CC3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6B853B2F-9E1C-4AC4-9344-8610498D5B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B7FCC84B-2235-4948-8277-8363DFC691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26619E66-5354-4D60-8529-27917AC037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84648" y="0"/>
            <a:ext cx="6307353" cy="5780372"/>
          </a:xfrm>
          <a:custGeom>
            <a:avLst/>
            <a:gdLst>
              <a:gd name="connsiteX0" fmla="*/ 760444 w 6307353"/>
              <a:gd name="connsiteY0" fmla="*/ 0 h 5780372"/>
              <a:gd name="connsiteX1" fmla="*/ 6307353 w 6307353"/>
              <a:gd name="connsiteY1" fmla="*/ 0 h 5780372"/>
              <a:gd name="connsiteX2" fmla="*/ 6307353 w 6307353"/>
              <a:gd name="connsiteY2" fmla="*/ 4515612 h 5780372"/>
              <a:gd name="connsiteX3" fmla="*/ 6110746 w 6307353"/>
              <a:gd name="connsiteY3" fmla="*/ 4731934 h 5780372"/>
              <a:gd name="connsiteX4" fmla="*/ 3579592 w 6307353"/>
              <a:gd name="connsiteY4" fmla="*/ 5780372 h 5780372"/>
              <a:gd name="connsiteX5" fmla="*/ 0 w 6307353"/>
              <a:gd name="connsiteY5" fmla="*/ 2200780 h 5780372"/>
              <a:gd name="connsiteX6" fmla="*/ 611338 w 6307353"/>
              <a:gd name="connsiteY6" fmla="*/ 199396 h 578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07353" h="5780372">
                <a:moveTo>
                  <a:pt x="760444" y="0"/>
                </a:moveTo>
                <a:lnTo>
                  <a:pt x="6307353" y="0"/>
                </a:lnTo>
                <a:lnTo>
                  <a:pt x="6307353" y="4515612"/>
                </a:lnTo>
                <a:lnTo>
                  <a:pt x="6110746" y="4731934"/>
                </a:lnTo>
                <a:cubicBezTo>
                  <a:pt x="5462967" y="5379713"/>
                  <a:pt x="4568069" y="5780372"/>
                  <a:pt x="3579592" y="5780372"/>
                </a:cubicBezTo>
                <a:cubicBezTo>
                  <a:pt x="1602638" y="5780372"/>
                  <a:pt x="0" y="4177734"/>
                  <a:pt x="0" y="2200780"/>
                </a:cubicBezTo>
                <a:cubicBezTo>
                  <a:pt x="0" y="1459422"/>
                  <a:pt x="225371" y="770703"/>
                  <a:pt x="611338" y="199396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E646B4F-6CCB-724C-9D5E-6D5770023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99595"/>
            <a:ext cx="4937211" cy="1325563"/>
          </a:xfrm>
        </p:spPr>
        <p:txBody>
          <a:bodyPr lIns="0" tIns="0" rIns="0" bIns="0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96208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70CD0-696D-4313-96BA-4AA72C813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99595"/>
            <a:ext cx="4937211" cy="1325563"/>
          </a:xfrm>
        </p:spPr>
        <p:txBody>
          <a:bodyPr lIns="0" tIns="0" rIns="0" bIns="0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8960" y="1825625"/>
            <a:ext cx="4914189" cy="4351338"/>
          </a:xfrm>
        </p:spPr>
        <p:txBody>
          <a:bodyPr lIns="0" tIns="0" rIns="0" bIns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76C557E-B5A7-4416-BCC0-5743550BF1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415693-E2CB-4DB4-B07C-2F96B0CAB302}"/>
              </a:ext>
            </a:extLst>
          </p:cNvPr>
          <p:cNvSpPr/>
          <p:nvPr userDrawn="1"/>
        </p:nvSpPr>
        <p:spPr>
          <a:xfrm>
            <a:off x="7854462" y="988536"/>
            <a:ext cx="4329129" cy="488092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C1BF67-E354-4E04-8F94-BABF2B7D1AFB}"/>
              </a:ext>
            </a:extLst>
          </p:cNvPr>
          <p:cNvSpPr/>
          <p:nvPr userDrawn="1"/>
        </p:nvSpPr>
        <p:spPr>
          <a:xfrm>
            <a:off x="5107816" y="633613"/>
            <a:ext cx="5571908" cy="5571906"/>
          </a:xfrm>
          <a:prstGeom prst="ellipse">
            <a:avLst/>
          </a:prstGeom>
          <a:solidFill>
            <a:schemeClr val="bg2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id="{FF6AC390-6F85-4B64-AE7A-E8E0D8FC89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55212" y="988536"/>
            <a:ext cx="4884848" cy="4884848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6998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70CD0-696D-4313-96BA-4AA72C813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1577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E9886-36F0-4E06-A3A6-D8F00B0665A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66926" y="3201745"/>
            <a:ext cx="3445566" cy="2504663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  <a:noFill/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9EC71654-96A5-4280-94F3-931C61A9F9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666926" y="2706357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800" b="1" cap="all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515938" y="1166957"/>
            <a:ext cx="11150600" cy="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03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1241787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970CD0-696D-4313-96BA-4AA72C813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-20079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2114217" y="1357628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1197330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2023623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114217" y="2228364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1979166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2802004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2114217" y="3006745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2757547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3583808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2114217" y="3788549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3539351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4368127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2114217" y="4509368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4323670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5154771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2114217" y="5270612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5110314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5CE6D5A-A5C0-4B12-A26A-691D5743FA5C}"/>
              </a:ext>
            </a:extLst>
          </p:cNvPr>
          <p:cNvSpPr/>
          <p:nvPr userDrawn="1"/>
        </p:nvSpPr>
        <p:spPr>
          <a:xfrm>
            <a:off x="1294284" y="5929749"/>
            <a:ext cx="10237316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FEB88DD7-AEB5-4718-AF2D-28B5B91ED715}"/>
              </a:ext>
            </a:extLst>
          </p:cNvPr>
          <p:cNvSpPr>
            <a:spLocks noGrp="1"/>
          </p:cNvSpPr>
          <p:nvPr>
            <p:ph idx="32" hasCustomPrompt="1"/>
          </p:nvPr>
        </p:nvSpPr>
        <p:spPr>
          <a:xfrm>
            <a:off x="2114217" y="6134490"/>
            <a:ext cx="3445566" cy="495389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1800" b="1" cap="all" baseline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Topic 01 comes here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919C8692-230B-D543-A7F7-4FD61B04D1C6}"/>
              </a:ext>
            </a:extLst>
          </p:cNvPr>
          <p:cNvSpPr>
            <a:spLocks noChangeAspect="1"/>
          </p:cNvSpPr>
          <p:nvPr userDrawn="1"/>
        </p:nvSpPr>
        <p:spPr>
          <a:xfrm>
            <a:off x="845247" y="5910692"/>
            <a:ext cx="731520" cy="73152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00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04B31150-A166-4DB3-A898-2154C9665891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1C1A95BC-42CA-4166-918D-DF4306881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4B4D5F91-2158-4A30-B83C-5CC9CC6E5D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C509E5D6-79CC-4E1D-AAF4-C6F28F3C17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B70E2287-0F7B-4DD3-A805-DB19BBF3C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CE74CE-BEFF-42B3-BF3E-C41B1B1F1EE4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760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431CD316-21C7-4FA9-A45A-374D6AE71ED5}"/>
              </a:ext>
            </a:extLst>
          </p:cNvPr>
          <p:cNvGrpSpPr/>
          <p:nvPr userDrawn="1"/>
        </p:nvGrpSpPr>
        <p:grpSpPr>
          <a:xfrm rot="8650774" flipH="1" flipV="1">
            <a:off x="7430044" y="-1843126"/>
            <a:ext cx="4436224" cy="5482435"/>
            <a:chOff x="11114088" y="2241550"/>
            <a:chExt cx="1905000" cy="2354263"/>
          </a:xfrm>
          <a:solidFill>
            <a:schemeClr val="bg2">
              <a:alpha val="53000"/>
            </a:schemeClr>
          </a:solidFill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E107D9FB-3967-4583-A9DA-6787AF7120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4088" y="2241550"/>
              <a:ext cx="1905000" cy="2354263"/>
            </a:xfrm>
            <a:custGeom>
              <a:avLst/>
              <a:gdLst>
                <a:gd name="T0" fmla="*/ 0 w 447"/>
                <a:gd name="T1" fmla="*/ 264 h 553"/>
                <a:gd name="T2" fmla="*/ 141 w 447"/>
                <a:gd name="T3" fmla="*/ 48 h 553"/>
                <a:gd name="T4" fmla="*/ 414 w 447"/>
                <a:gd name="T5" fmla="*/ 67 h 553"/>
                <a:gd name="T6" fmla="*/ 438 w 447"/>
                <a:gd name="T7" fmla="*/ 98 h 553"/>
                <a:gd name="T8" fmla="*/ 391 w 447"/>
                <a:gd name="T9" fmla="*/ 111 h 553"/>
                <a:gd name="T10" fmla="*/ 94 w 447"/>
                <a:gd name="T11" fmla="*/ 149 h 553"/>
                <a:gd name="T12" fmla="*/ 107 w 447"/>
                <a:gd name="T13" fmla="*/ 424 h 553"/>
                <a:gd name="T14" fmla="*/ 383 w 447"/>
                <a:gd name="T15" fmla="*/ 453 h 553"/>
                <a:gd name="T16" fmla="*/ 393 w 447"/>
                <a:gd name="T17" fmla="*/ 446 h 553"/>
                <a:gd name="T18" fmla="*/ 433 w 447"/>
                <a:gd name="T19" fmla="*/ 449 h 553"/>
                <a:gd name="T20" fmla="*/ 421 w 447"/>
                <a:gd name="T21" fmla="*/ 485 h 553"/>
                <a:gd name="T22" fmla="*/ 194 w 447"/>
                <a:gd name="T23" fmla="*/ 531 h 553"/>
                <a:gd name="T24" fmla="*/ 0 w 447"/>
                <a:gd name="T25" fmla="*/ 264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3">
                  <a:moveTo>
                    <a:pt x="0" y="264"/>
                  </a:moveTo>
                  <a:cubicBezTo>
                    <a:pt x="5" y="176"/>
                    <a:pt x="49" y="96"/>
                    <a:pt x="141" y="48"/>
                  </a:cubicBezTo>
                  <a:cubicBezTo>
                    <a:pt x="235" y="0"/>
                    <a:pt x="327" y="9"/>
                    <a:pt x="414" y="67"/>
                  </a:cubicBezTo>
                  <a:cubicBezTo>
                    <a:pt x="425" y="75"/>
                    <a:pt x="439" y="82"/>
                    <a:pt x="438" y="98"/>
                  </a:cubicBezTo>
                  <a:cubicBezTo>
                    <a:pt x="437" y="120"/>
                    <a:pt x="413" y="127"/>
                    <a:pt x="391" y="111"/>
                  </a:cubicBezTo>
                  <a:cubicBezTo>
                    <a:pt x="294" y="40"/>
                    <a:pt x="166" y="56"/>
                    <a:pt x="94" y="149"/>
                  </a:cubicBezTo>
                  <a:cubicBezTo>
                    <a:pt x="30" y="231"/>
                    <a:pt x="36" y="349"/>
                    <a:pt x="107" y="424"/>
                  </a:cubicBezTo>
                  <a:cubicBezTo>
                    <a:pt x="180" y="502"/>
                    <a:pt x="296" y="514"/>
                    <a:pt x="383" y="453"/>
                  </a:cubicBezTo>
                  <a:cubicBezTo>
                    <a:pt x="386" y="451"/>
                    <a:pt x="390" y="449"/>
                    <a:pt x="393" y="446"/>
                  </a:cubicBezTo>
                  <a:cubicBezTo>
                    <a:pt x="407" y="433"/>
                    <a:pt x="420" y="433"/>
                    <a:pt x="433" y="449"/>
                  </a:cubicBezTo>
                  <a:cubicBezTo>
                    <a:pt x="447" y="467"/>
                    <a:pt x="433" y="477"/>
                    <a:pt x="421" y="485"/>
                  </a:cubicBezTo>
                  <a:cubicBezTo>
                    <a:pt x="353" y="537"/>
                    <a:pt x="277" y="553"/>
                    <a:pt x="194" y="531"/>
                  </a:cubicBezTo>
                  <a:cubicBezTo>
                    <a:pt x="79" y="501"/>
                    <a:pt x="1" y="397"/>
                    <a:pt x="0" y="26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id="{138D5FEB-37FF-4F26-B625-CE2BE91FF2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2538" y="2590800"/>
              <a:ext cx="835025" cy="1673225"/>
            </a:xfrm>
            <a:custGeom>
              <a:avLst/>
              <a:gdLst>
                <a:gd name="T0" fmla="*/ 0 w 196"/>
                <a:gd name="T1" fmla="*/ 198 h 393"/>
                <a:gd name="T2" fmla="*/ 157 w 196"/>
                <a:gd name="T3" fmla="*/ 8 h 393"/>
                <a:gd name="T4" fmla="*/ 192 w 196"/>
                <a:gd name="T5" fmla="*/ 22 h 393"/>
                <a:gd name="T6" fmla="*/ 167 w 196"/>
                <a:gd name="T7" fmla="*/ 56 h 393"/>
                <a:gd name="T8" fmla="*/ 48 w 196"/>
                <a:gd name="T9" fmla="*/ 198 h 393"/>
                <a:gd name="T10" fmla="*/ 170 w 196"/>
                <a:gd name="T11" fmla="*/ 339 h 393"/>
                <a:gd name="T12" fmla="*/ 193 w 196"/>
                <a:gd name="T13" fmla="*/ 372 h 393"/>
                <a:gd name="T14" fmla="*/ 160 w 196"/>
                <a:gd name="T15" fmla="*/ 387 h 393"/>
                <a:gd name="T16" fmla="*/ 0 w 196"/>
                <a:gd name="T17" fmla="*/ 19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6" h="393">
                  <a:moveTo>
                    <a:pt x="0" y="198"/>
                  </a:moveTo>
                  <a:cubicBezTo>
                    <a:pt x="0" y="103"/>
                    <a:pt x="64" y="26"/>
                    <a:pt x="157" y="8"/>
                  </a:cubicBezTo>
                  <a:cubicBezTo>
                    <a:pt x="171" y="6"/>
                    <a:pt x="188" y="0"/>
                    <a:pt x="192" y="22"/>
                  </a:cubicBezTo>
                  <a:cubicBezTo>
                    <a:pt x="196" y="41"/>
                    <a:pt x="190" y="52"/>
                    <a:pt x="167" y="56"/>
                  </a:cubicBezTo>
                  <a:cubicBezTo>
                    <a:pt x="95" y="70"/>
                    <a:pt x="47" y="129"/>
                    <a:pt x="48" y="198"/>
                  </a:cubicBezTo>
                  <a:cubicBezTo>
                    <a:pt x="48" y="267"/>
                    <a:pt x="97" y="325"/>
                    <a:pt x="170" y="339"/>
                  </a:cubicBezTo>
                  <a:cubicBezTo>
                    <a:pt x="191" y="343"/>
                    <a:pt x="195" y="354"/>
                    <a:pt x="193" y="372"/>
                  </a:cubicBezTo>
                  <a:cubicBezTo>
                    <a:pt x="190" y="393"/>
                    <a:pt x="174" y="389"/>
                    <a:pt x="160" y="387"/>
                  </a:cubicBezTo>
                  <a:cubicBezTo>
                    <a:pt x="70" y="375"/>
                    <a:pt x="0" y="293"/>
                    <a:pt x="0" y="1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  <p:sp>
          <p:nvSpPr>
            <p:cNvPr id="38" name="Freeform 7">
              <a:extLst>
                <a:ext uri="{FF2B5EF4-FFF2-40B4-BE49-F238E27FC236}">
                  <a16:creationId xmlns:a16="http://schemas.microsoft.com/office/drawing/2014/main" id="{6C2B67E8-673C-422C-B021-296E2E2B9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28451" y="3071813"/>
              <a:ext cx="306388" cy="719138"/>
            </a:xfrm>
            <a:custGeom>
              <a:avLst/>
              <a:gdLst>
                <a:gd name="T0" fmla="*/ 0 w 72"/>
                <a:gd name="T1" fmla="*/ 84 h 169"/>
                <a:gd name="T2" fmla="*/ 20 w 72"/>
                <a:gd name="T3" fmla="*/ 20 h 169"/>
                <a:gd name="T4" fmla="*/ 42 w 72"/>
                <a:gd name="T5" fmla="*/ 9 h 169"/>
                <a:gd name="T6" fmla="*/ 62 w 72"/>
                <a:gd name="T7" fmla="*/ 44 h 169"/>
                <a:gd name="T8" fmla="*/ 62 w 72"/>
                <a:gd name="T9" fmla="*/ 125 h 169"/>
                <a:gd name="T10" fmla="*/ 43 w 72"/>
                <a:gd name="T11" fmla="*/ 159 h 169"/>
                <a:gd name="T12" fmla="*/ 20 w 72"/>
                <a:gd name="T13" fmla="*/ 148 h 169"/>
                <a:gd name="T14" fmla="*/ 0 w 72"/>
                <a:gd name="T15" fmla="*/ 84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2" h="169">
                  <a:moveTo>
                    <a:pt x="0" y="84"/>
                  </a:moveTo>
                  <a:cubicBezTo>
                    <a:pt x="2" y="62"/>
                    <a:pt x="6" y="39"/>
                    <a:pt x="20" y="20"/>
                  </a:cubicBezTo>
                  <a:cubicBezTo>
                    <a:pt x="25" y="13"/>
                    <a:pt x="31" y="0"/>
                    <a:pt x="42" y="9"/>
                  </a:cubicBezTo>
                  <a:cubicBezTo>
                    <a:pt x="53" y="18"/>
                    <a:pt x="72" y="25"/>
                    <a:pt x="62" y="44"/>
                  </a:cubicBezTo>
                  <a:cubicBezTo>
                    <a:pt x="47" y="72"/>
                    <a:pt x="47" y="97"/>
                    <a:pt x="62" y="125"/>
                  </a:cubicBezTo>
                  <a:cubicBezTo>
                    <a:pt x="72" y="143"/>
                    <a:pt x="53" y="151"/>
                    <a:pt x="43" y="159"/>
                  </a:cubicBezTo>
                  <a:cubicBezTo>
                    <a:pt x="31" y="169"/>
                    <a:pt x="25" y="156"/>
                    <a:pt x="20" y="148"/>
                  </a:cubicBezTo>
                  <a:cubicBezTo>
                    <a:pt x="6" y="129"/>
                    <a:pt x="2" y="107"/>
                    <a:pt x="0" y="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/>
            </a:p>
          </p:txBody>
        </p:sp>
      </p:grpSp>
      <p:sp>
        <p:nvSpPr>
          <p:cNvPr id="23" name="Oval 22">
            <a:extLst>
              <a:ext uri="{FF2B5EF4-FFF2-40B4-BE49-F238E27FC236}">
                <a16:creationId xmlns:a16="http://schemas.microsoft.com/office/drawing/2014/main" id="{687010E4-ADF2-486D-8DF7-B0FF38C6DADF}"/>
              </a:ext>
            </a:extLst>
          </p:cNvPr>
          <p:cNvSpPr/>
          <p:nvPr userDrawn="1"/>
        </p:nvSpPr>
        <p:spPr>
          <a:xfrm>
            <a:off x="954140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159AA79-2237-4A27-BBC2-D44032158D19}"/>
              </a:ext>
            </a:extLst>
          </p:cNvPr>
          <p:cNvSpPr/>
          <p:nvPr userDrawn="1"/>
        </p:nvSpPr>
        <p:spPr>
          <a:xfrm>
            <a:off x="3807539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272B962-9566-42D2-B4C3-E7AA81884A83}"/>
              </a:ext>
            </a:extLst>
          </p:cNvPr>
          <p:cNvSpPr/>
          <p:nvPr userDrawn="1"/>
        </p:nvSpPr>
        <p:spPr>
          <a:xfrm>
            <a:off x="6646275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9733285-016C-4C38-816C-83D30C075C70}"/>
              </a:ext>
            </a:extLst>
          </p:cNvPr>
          <p:cNvSpPr/>
          <p:nvPr userDrawn="1"/>
        </p:nvSpPr>
        <p:spPr>
          <a:xfrm>
            <a:off x="9498658" y="1698469"/>
            <a:ext cx="1729332" cy="1729332"/>
          </a:xfrm>
          <a:prstGeom prst="ellipse">
            <a:avLst/>
          </a:prstGeom>
          <a:solidFill>
            <a:schemeClr val="tx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F40DBA4-AB63-4B47-B37F-BCC3D59B5392}"/>
              </a:ext>
            </a:extLst>
          </p:cNvPr>
          <p:cNvSpPr/>
          <p:nvPr userDrawn="1"/>
        </p:nvSpPr>
        <p:spPr>
          <a:xfrm>
            <a:off x="4011967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3EF0AFB-D099-4FF1-8963-7DA87268867F}"/>
              </a:ext>
            </a:extLst>
          </p:cNvPr>
          <p:cNvSpPr/>
          <p:nvPr userDrawn="1"/>
        </p:nvSpPr>
        <p:spPr>
          <a:xfrm>
            <a:off x="6850703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872C96E-9AF3-4FA0-8180-C213C7F2209E}"/>
              </a:ext>
            </a:extLst>
          </p:cNvPr>
          <p:cNvSpPr/>
          <p:nvPr userDrawn="1"/>
        </p:nvSpPr>
        <p:spPr>
          <a:xfrm>
            <a:off x="9703086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A08BE29-CFA5-4E0D-9DBE-A430AE1B8072}"/>
              </a:ext>
            </a:extLst>
          </p:cNvPr>
          <p:cNvSpPr/>
          <p:nvPr userDrawn="1"/>
        </p:nvSpPr>
        <p:spPr>
          <a:xfrm>
            <a:off x="1158568" y="1778212"/>
            <a:ext cx="1320476" cy="362088"/>
          </a:xfrm>
          <a:custGeom>
            <a:avLst/>
            <a:gdLst>
              <a:gd name="connsiteX0" fmla="*/ 660238 w 1320476"/>
              <a:gd name="connsiteY0" fmla="*/ 0 h 362088"/>
              <a:gd name="connsiteX1" fmla="*/ 1312051 w 1320476"/>
              <a:gd name="connsiteY1" fmla="*/ 346566 h 362088"/>
              <a:gd name="connsiteX2" fmla="*/ 1320476 w 1320476"/>
              <a:gd name="connsiteY2" fmla="*/ 362088 h 362088"/>
              <a:gd name="connsiteX3" fmla="*/ 0 w 1320476"/>
              <a:gd name="connsiteY3" fmla="*/ 362088 h 362088"/>
              <a:gd name="connsiteX4" fmla="*/ 8425 w 1320476"/>
              <a:gd name="connsiteY4" fmla="*/ 346566 h 362088"/>
              <a:gd name="connsiteX5" fmla="*/ 660238 w 1320476"/>
              <a:gd name="connsiteY5" fmla="*/ 0 h 362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20476" h="362088">
                <a:moveTo>
                  <a:pt x="660238" y="0"/>
                </a:moveTo>
                <a:cubicBezTo>
                  <a:pt x="931569" y="0"/>
                  <a:pt x="1170791" y="137473"/>
                  <a:pt x="1312051" y="346566"/>
                </a:cubicBezTo>
                <a:lnTo>
                  <a:pt x="1320476" y="362088"/>
                </a:lnTo>
                <a:lnTo>
                  <a:pt x="0" y="362088"/>
                </a:lnTo>
                <a:lnTo>
                  <a:pt x="8425" y="346566"/>
                </a:lnTo>
                <a:cubicBezTo>
                  <a:pt x="149685" y="137473"/>
                  <a:pt x="388907" y="0"/>
                  <a:pt x="6602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70E2287-0F7B-4DD3-A805-DB19BBF3C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46621"/>
            <a:ext cx="11150600" cy="920336"/>
          </a:xfrm>
        </p:spPr>
        <p:txBody>
          <a:bodyPr lIns="0" tIns="0" rIns="0" bIns="0" anchor="b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CE74CE-BEFF-42B3-BF3E-C41B1B1F1EE4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0944B4-FE4A-459A-85B1-3476FE6C4C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1B26B4BC-3D52-4C1C-85FB-226F0B5201F1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EC6B25A-6AA2-46A7-84BE-5C907CA51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B995BE-66C2-4379-885F-4BE069DA39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03638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9B56B6C6-9F3C-4E80-BBAD-280E697B89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57037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54704160-1ED7-4B90-8963-0F887C73E94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95773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6610597-6A76-4A06-82A5-A8FFC5BAEA0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648156" y="1848535"/>
            <a:ext cx="1430337" cy="1430337"/>
          </a:xfrm>
          <a:prstGeom prst="ellipse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FF56D2E5-86E4-473A-A62F-B7029E5B2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454" y="4052306"/>
            <a:ext cx="2588705" cy="1749005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93934E34-6CC7-492D-9515-EBEC72EFF4CB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524454" y="3539268"/>
            <a:ext cx="2588705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dirty="0"/>
              <a:t>Executive 01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4E27467-A1AA-4773-AAB5-A96267FBD712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377853" y="4052306"/>
            <a:ext cx="2588705" cy="1749005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6CABD5EB-4A8B-448B-8ED1-B8B420815B2D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377853" y="3539268"/>
            <a:ext cx="2588705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dirty="0"/>
              <a:t>Executive 01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0D86883C-E501-47FF-AE1A-E9CE8B71B42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216589" y="4052306"/>
            <a:ext cx="2588705" cy="1749005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3683A037-F698-4CC9-904D-F377D71F690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216589" y="3539268"/>
            <a:ext cx="2588705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dirty="0"/>
              <a:t>Executive 01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0A095594-2B82-44ED-8C9B-DA7C4D3D2872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9068972" y="4052306"/>
            <a:ext cx="2588705" cy="1749005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54CDD46A-22ED-48F5-9B5F-13B1B5C4B320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9068972" y="3539268"/>
            <a:ext cx="2588705" cy="495389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600" b="1" cap="all" baseline="0">
                <a:solidFill>
                  <a:srgbClr val="0D1D5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</a:lstStyle>
          <a:p>
            <a:pPr lvl="0"/>
            <a:r>
              <a:rPr lang="en-US" noProof="0" dirty="0"/>
              <a:t>Executive 01</a:t>
            </a:r>
          </a:p>
        </p:txBody>
      </p:sp>
    </p:spTree>
    <p:extLst>
      <p:ext uri="{BB962C8B-B14F-4D97-AF65-F5344CB8AC3E}">
        <p14:creationId xmlns:p14="http://schemas.microsoft.com/office/powerpoint/2010/main" val="3876503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C4D7FA-B85E-4477-8C62-94955B340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226BB-3E56-4E7F-8172-7EC03C9F0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D08EF-72FB-4F19-9916-65815A9CA9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5084D-BC85-4A55-BD80-93876AD101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DEF23-A140-4DD6-A0D0-A86BD4DF3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71654-96A5-4280-94F3-931C61A9F92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838200" y="6468423"/>
            <a:ext cx="78739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2024/2025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8723239" y="6468423"/>
            <a:ext cx="241284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Engineering – Fatma ElSayed</a:t>
            </a:r>
          </a:p>
        </p:txBody>
      </p:sp>
    </p:spTree>
    <p:extLst>
      <p:ext uri="{BB962C8B-B14F-4D97-AF65-F5344CB8AC3E}">
        <p14:creationId xmlns:p14="http://schemas.microsoft.com/office/powerpoint/2010/main" val="2347082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0" r:id="rId4"/>
    <p:sldLayoutId id="2147483661" r:id="rId5"/>
    <p:sldLayoutId id="2147483662" r:id="rId6"/>
    <p:sldLayoutId id="2147483663" r:id="rId7"/>
    <p:sldLayoutId id="2147483654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  <p:sldLayoutId id="2147483673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25" userDrawn="1">
          <p15:clr>
            <a:srgbClr val="F26B43"/>
          </p15:clr>
        </p15:guide>
        <p15:guide id="4" pos="73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microsoft.com/office/2007/relationships/hdphoto" Target="../media/hdphoto2.wd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e.msu.edu/~chengb/RE-491/Papers/SRS-BECS-2007.pdf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EF7BD-FE81-4B20-8DC5-0B3EB736F9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9096" y="1743078"/>
            <a:ext cx="7882004" cy="1893887"/>
          </a:xfrm>
        </p:spPr>
        <p:txBody>
          <a:bodyPr/>
          <a:lstStyle/>
          <a:p>
            <a:pPr algn="ctr">
              <a:spcAft>
                <a:spcPts val="1200"/>
              </a:spcAft>
            </a:pPr>
            <a:r>
              <a:rPr lang="en-US" sz="40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Engineering</a:t>
            </a:r>
            <a:endParaRPr lang="en-US" sz="3200" b="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98EF7BD-FE81-4B20-8DC5-0B3EB736F9F8}"/>
              </a:ext>
            </a:extLst>
          </p:cNvPr>
          <p:cNvSpPr txBox="1">
            <a:spLocks/>
          </p:cNvSpPr>
          <p:nvPr/>
        </p:nvSpPr>
        <p:spPr>
          <a:xfrm>
            <a:off x="2062096" y="4079889"/>
            <a:ext cx="7882004" cy="1625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1200"/>
              </a:spcAft>
            </a:pPr>
            <a:r>
              <a:rPr lang="en-US" sz="2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Fatma ElSayed</a:t>
            </a:r>
          </a:p>
          <a:p>
            <a:pPr algn="ctr">
              <a:spcAft>
                <a:spcPts val="1200"/>
              </a:spcAft>
            </a:pPr>
            <a:r>
              <a:rPr lang="en-US" sz="2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Ahmed Yousry </a:t>
            </a:r>
          </a:p>
          <a:p>
            <a:pPr algn="ctr">
              <a:spcBef>
                <a:spcPts val="1200"/>
              </a:spcBef>
            </a:pPr>
            <a:r>
              <a:rPr lang="en-US" sz="2800" b="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Science Department </a:t>
            </a:r>
          </a:p>
        </p:txBody>
      </p:sp>
    </p:spTree>
    <p:extLst>
      <p:ext uri="{BB962C8B-B14F-4D97-AF65-F5344CB8AC3E}">
        <p14:creationId xmlns:p14="http://schemas.microsoft.com/office/powerpoint/2010/main" val="3737989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3"/>
    </mc:Choice>
    <mc:Fallback xmlns="">
      <p:transition spd="slow" advTm="1063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5676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User and System Requirements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3338" t="2342" b="2580"/>
          <a:stretch/>
        </p:blipFill>
        <p:spPr>
          <a:xfrm>
            <a:off x="985835" y="1285876"/>
            <a:ext cx="7153275" cy="5243513"/>
          </a:xfrm>
          <a:prstGeom prst="rect">
            <a:avLst/>
          </a:prstGeom>
        </p:spPr>
      </p:pic>
      <p:sp>
        <p:nvSpPr>
          <p:cNvPr id="12" name="Right Arrow 11"/>
          <p:cNvSpPr/>
          <p:nvPr/>
        </p:nvSpPr>
        <p:spPr>
          <a:xfrm>
            <a:off x="8008329" y="2006472"/>
            <a:ext cx="548640" cy="1428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599833" y="1593811"/>
            <a:ext cx="3201644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Requirement Specification (BRS)</a:t>
            </a:r>
          </a:p>
          <a:p>
            <a:pPr marL="17145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defines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"what"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system should do from a business perspective.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8008329" y="4587746"/>
            <a:ext cx="548640" cy="14287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599833" y="4264580"/>
            <a:ext cx="305832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Requirement Specification (SRS)</a:t>
            </a:r>
          </a:p>
          <a:p>
            <a:pPr marL="11430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specifies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"how"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system will achieve those goals technically.</a:t>
            </a:r>
          </a:p>
        </p:txBody>
      </p:sp>
    </p:spTree>
    <p:extLst>
      <p:ext uri="{BB962C8B-B14F-4D97-AF65-F5344CB8AC3E}">
        <p14:creationId xmlns:p14="http://schemas.microsoft.com/office/powerpoint/2010/main" val="1591321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41799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Readers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7834" y="1485899"/>
            <a:ext cx="7321976" cy="4384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927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51128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Classification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2551743" y="1381934"/>
            <a:ext cx="68389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system requirements are often classified as:</a:t>
            </a:r>
          </a:p>
        </p:txBody>
      </p:sp>
      <p:sp>
        <p:nvSpPr>
          <p:cNvPr id="9" name="Rectangle 8"/>
          <p:cNvSpPr/>
          <p:nvPr/>
        </p:nvSpPr>
        <p:spPr>
          <a:xfrm>
            <a:off x="1621493" y="3990705"/>
            <a:ext cx="16033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</a:t>
            </a:r>
            <a:endParaRPr lang="en-US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8288384" y="3989963"/>
            <a:ext cx="22541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Non-Functional</a:t>
            </a:r>
            <a:endParaRPr lang="en-US" sz="2400" b="1" dirty="0"/>
          </a:p>
        </p:txBody>
      </p:sp>
      <p:sp>
        <p:nvSpPr>
          <p:cNvPr id="11" name="Down Arrow 10"/>
          <p:cNvSpPr/>
          <p:nvPr/>
        </p:nvSpPr>
        <p:spPr>
          <a:xfrm>
            <a:off x="5726424" y="1974676"/>
            <a:ext cx="257175" cy="957265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371724" y="2961261"/>
            <a:ext cx="6949440" cy="714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2294568" y="2959828"/>
            <a:ext cx="257175" cy="957265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9158281" y="2959828"/>
            <a:ext cx="257175" cy="957265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69403" y="4583134"/>
            <a:ext cx="568852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Something the system must do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(what)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Generally phrased with noun + verb</a:t>
            </a:r>
          </a:p>
          <a:p>
            <a:pPr marL="342900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The system prints an invoice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04998" y="4508780"/>
            <a:ext cx="5266299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how the system works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(how)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structured with adverb</a:t>
            </a:r>
          </a:p>
          <a:p>
            <a:pPr marL="342900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 The system prints invoices quickly</a:t>
            </a:r>
          </a:p>
        </p:txBody>
      </p:sp>
    </p:spTree>
    <p:extLst>
      <p:ext uri="{BB962C8B-B14F-4D97-AF65-F5344CB8AC3E}">
        <p14:creationId xmlns:p14="http://schemas.microsoft.com/office/powerpoint/2010/main" val="3587049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12311" y="1505961"/>
            <a:ext cx="9831901" cy="500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sometimes called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behavioral / operational requirements 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they specify the </a:t>
            </a:r>
            <a:r>
              <a:rPr lang="en-US" sz="2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inputs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the system, the </a:t>
            </a:r>
            <a:r>
              <a:rPr lang="en-US" sz="2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outputs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the system, &amp; behavioral </a:t>
            </a:r>
            <a:r>
              <a:rPr lang="en-US" sz="2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between them.</a:t>
            </a:r>
          </a:p>
          <a:p>
            <a:pPr marL="342900" indent="-342900" algn="just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Statements of services the system </a:t>
            </a:r>
            <a:r>
              <a:rPr lang="en-US" sz="2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 provide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how the system should react to particular inputs and how the system should behave in particular situations.</a:t>
            </a:r>
          </a:p>
          <a:p>
            <a:pPr marL="342900" indent="-342900" algn="just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 on the type of software, expected users, and the type of system where the software is used.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state what the system should not do.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9387" y="424934"/>
            <a:ext cx="46319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Functional Requirements</a:t>
            </a:r>
          </a:p>
        </p:txBody>
      </p:sp>
    </p:spTree>
    <p:extLst>
      <p:ext uri="{BB962C8B-B14F-4D97-AF65-F5344CB8AC3E}">
        <p14:creationId xmlns:p14="http://schemas.microsoft.com/office/powerpoint/2010/main" val="4274380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68761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MHC-PMS: Functional Requirements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900111" y="1488460"/>
            <a:ext cx="10029826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for the MHC-PMS system, used to maintain information about patients receiving treatment for mental health problems:</a:t>
            </a:r>
          </a:p>
          <a:p>
            <a:pPr marL="914400" indent="-514350" algn="just">
              <a:spcAft>
                <a:spcPts val="2400"/>
              </a:spcAft>
              <a:buFont typeface="+mj-lt"/>
              <a:buAutoNum type="arabicPeriod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user shall be able to search the appointment lists for all clinics.</a:t>
            </a:r>
          </a:p>
          <a:p>
            <a:pPr marL="914400" indent="-514350" algn="just">
              <a:spcAft>
                <a:spcPts val="2400"/>
              </a:spcAft>
              <a:buFont typeface="+mj-lt"/>
              <a:buAutoNum type="arabicPeriod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system shall generate each day, for each clinic, a list of patients who are expected to attend appointments that day.</a:t>
            </a:r>
          </a:p>
          <a:p>
            <a:pPr marL="914400" indent="-514350" algn="just">
              <a:spcAft>
                <a:spcPts val="2400"/>
              </a:spcAft>
              <a:buFont typeface="+mj-lt"/>
              <a:buAutoNum type="arabicPeriod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staff member using the system shall be uniquely identified by his or her eight-digit employee number.</a:t>
            </a:r>
          </a:p>
          <a:p>
            <a:pPr algn="just">
              <a:spcAft>
                <a:spcPts val="2400"/>
              </a:spcAft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507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68761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MHC-PMS: Functional Requirements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900111" y="1488460"/>
            <a:ext cx="10029826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for the MHC-PMS system, used to maintain information about patients receiving treatment for mental health problems:</a:t>
            </a:r>
          </a:p>
          <a:p>
            <a:pPr marL="914400" indent="-514350" algn="just">
              <a:spcAft>
                <a:spcPts val="2400"/>
              </a:spcAft>
              <a:buFont typeface="+mj-lt"/>
              <a:buAutoNum type="arabicPeriod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user shall be able to </a:t>
            </a:r>
            <a:r>
              <a:rPr lang="en-US" sz="2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appointment lists for all clinics.</a:t>
            </a:r>
          </a:p>
          <a:p>
            <a:pPr marL="914400" indent="-514350" algn="just">
              <a:spcAft>
                <a:spcPts val="2400"/>
              </a:spcAft>
              <a:buFont typeface="+mj-lt"/>
              <a:buAutoNum type="arabicPeriod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system shall generate each day, for each clinic, a list of patients who are expected to attend appointments that day.</a:t>
            </a:r>
          </a:p>
          <a:p>
            <a:pPr marL="914400" indent="-514350" algn="just">
              <a:spcAft>
                <a:spcPts val="2400"/>
              </a:spcAft>
              <a:buFont typeface="+mj-lt"/>
              <a:buAutoNum type="arabicPeriod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staff member using the system shall be uniquely identified by his or her eight-digit employee number.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Up Arrow Callout 2"/>
          <p:cNvSpPr/>
          <p:nvPr/>
        </p:nvSpPr>
        <p:spPr>
          <a:xfrm>
            <a:off x="4157663" y="2928938"/>
            <a:ext cx="2228850" cy="2400300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do you think is meant by search </a:t>
            </a:r>
          </a:p>
        </p:txBody>
      </p:sp>
    </p:spTree>
    <p:extLst>
      <p:ext uri="{BB962C8B-B14F-4D97-AF65-F5344CB8AC3E}">
        <p14:creationId xmlns:p14="http://schemas.microsoft.com/office/powerpoint/2010/main" val="2340463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68254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Functional Requirements Imprecision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1100136" y="1485900"/>
            <a:ext cx="9872663" cy="4525963"/>
          </a:xfrm>
        </p:spPr>
        <p:txBody>
          <a:bodyPr>
            <a:normAutofit/>
          </a:bodyPr>
          <a:lstStyle/>
          <a:p>
            <a:pPr marL="342900" indent="-342900" algn="l"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sz="2500" dirty="0"/>
              <a:t>Problems arise when functional requirements are </a:t>
            </a:r>
            <a:r>
              <a:rPr lang="en-GB" sz="2500" dirty="0">
                <a:solidFill>
                  <a:srgbClr val="C00000"/>
                </a:solidFill>
              </a:rPr>
              <a:t>not accurately stated</a:t>
            </a:r>
            <a:r>
              <a:rPr lang="en-GB" sz="2500" dirty="0"/>
              <a:t>.</a:t>
            </a:r>
          </a:p>
          <a:p>
            <a:pPr marL="342900" indent="-342900" algn="l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GB" sz="2500" dirty="0"/>
              <a:t>Ambiguous requirements may be interpreted </a:t>
            </a:r>
            <a:r>
              <a:rPr lang="en-GB" sz="2500" dirty="0">
                <a:solidFill>
                  <a:srgbClr val="C00000"/>
                </a:solidFill>
              </a:rPr>
              <a:t>in different ways </a:t>
            </a:r>
            <a:r>
              <a:rPr lang="en-GB" sz="2500" dirty="0"/>
              <a:t>by developers and users.</a:t>
            </a:r>
          </a:p>
          <a:p>
            <a:pPr marL="342900" indent="-342900" algn="l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2500" dirty="0"/>
              <a:t>Consider the term </a:t>
            </a:r>
            <a:r>
              <a:rPr lang="en-GB" sz="2500" b="1" dirty="0"/>
              <a:t>‘search’ </a:t>
            </a:r>
            <a:r>
              <a:rPr lang="en-GB" sz="2500" dirty="0"/>
              <a:t>in the previous requirement </a:t>
            </a:r>
          </a:p>
          <a:p>
            <a:pPr marL="914400" lvl="1" indent="-342900" algn="l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5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 intention </a:t>
            </a:r>
            <a:r>
              <a:rPr lang="en-GB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search for a patient name across all appointments in all clinics;</a:t>
            </a:r>
          </a:p>
          <a:p>
            <a:pPr marL="914400" lvl="1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5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Developer interpretation </a:t>
            </a:r>
            <a:r>
              <a:rPr lang="en-GB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search for a patient name in an individual clinic. User chooses clinic then search.</a:t>
            </a:r>
          </a:p>
        </p:txBody>
      </p:sp>
    </p:spTree>
    <p:extLst>
      <p:ext uri="{BB962C8B-B14F-4D97-AF65-F5344CB8AC3E}">
        <p14:creationId xmlns:p14="http://schemas.microsoft.com/office/powerpoint/2010/main" val="24221447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53837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GB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Non-functional Requirements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14411" y="1571627"/>
            <a:ext cx="10015538" cy="4600573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00000"/>
              </a:lnSpc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500" dirty="0"/>
              <a:t>These define system/software </a:t>
            </a:r>
            <a:r>
              <a:rPr lang="en-US" sz="2500" b="1" dirty="0"/>
              <a:t>properties </a:t>
            </a:r>
            <a:r>
              <a:rPr lang="en-US" sz="2500" i="1" dirty="0"/>
              <a:t>(such as reliability and safety), </a:t>
            </a:r>
            <a:r>
              <a:rPr lang="en-US" sz="2500" dirty="0"/>
              <a:t>and </a:t>
            </a:r>
            <a:r>
              <a:rPr lang="en-US" sz="2500" b="1" dirty="0"/>
              <a:t>constraints</a:t>
            </a:r>
            <a:r>
              <a:rPr lang="en-US" sz="2500" dirty="0"/>
              <a:t> </a:t>
            </a:r>
            <a:r>
              <a:rPr lang="en-US" sz="2500" i="1" dirty="0"/>
              <a:t>(such as response time), </a:t>
            </a:r>
            <a:r>
              <a:rPr lang="en-US" sz="2500" dirty="0"/>
              <a:t>constraints on the development process, I/O device capability, system representations, standards, etc. </a:t>
            </a:r>
          </a:p>
          <a:p>
            <a:pPr marL="342900" indent="-342900" algn="just">
              <a:lnSpc>
                <a:spcPct val="100000"/>
              </a:lnSpc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GB" sz="2500" dirty="0"/>
              <a:t>Non-functional requirements may be </a:t>
            </a:r>
            <a:r>
              <a:rPr lang="en-GB" sz="2500" b="1" dirty="0"/>
              <a:t>more critical </a:t>
            </a:r>
            <a:r>
              <a:rPr lang="en-GB" sz="2500" dirty="0"/>
              <a:t>than functional requirements. If these are not met, the system may be useless.</a:t>
            </a:r>
          </a:p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500" dirty="0"/>
              <a:t>Often apply to the entire system/software a </a:t>
            </a:r>
            <a:r>
              <a:rPr lang="en-US" sz="2500" b="1" dirty="0"/>
              <a:t>whole</a:t>
            </a:r>
            <a:r>
              <a:rPr lang="en-US" sz="2500" dirty="0"/>
              <a:t> (rather than individual features or services)</a:t>
            </a:r>
          </a:p>
        </p:txBody>
      </p:sp>
    </p:spTree>
    <p:extLst>
      <p:ext uri="{BB962C8B-B14F-4D97-AF65-F5344CB8AC3E}">
        <p14:creationId xmlns:p14="http://schemas.microsoft.com/office/powerpoint/2010/main" val="20475454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68809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GB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non-functional Requirements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48645" y="1223962"/>
            <a:ext cx="9395529" cy="5103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8884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68809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GB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non-functional Requirements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8645" y="1223962"/>
            <a:ext cx="9395529" cy="51031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77508" y="2314576"/>
            <a:ext cx="1554480" cy="7315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862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36840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Course Information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519881" y="1381985"/>
            <a:ext cx="146226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26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1251011" y="2167613"/>
            <a:ext cx="6096000" cy="43024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Software Engineering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Processes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Engineering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Modelling &amp; Design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Modelling &amp; Design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Architecture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Testing Strategies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Testing Techniques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 Metrics for Software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11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7"/>
    </mc:Choice>
    <mc:Fallback xmlns="">
      <p:transition spd="slow" advTm="1557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80175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GB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Non-functional Requirements Classifications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04862" y="1309985"/>
            <a:ext cx="9982201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 requirements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(quality attributes)</a:t>
            </a:r>
          </a:p>
          <a:p>
            <a:pPr marL="74295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which specify that the delivered product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behave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e.g.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execution speed, reliability,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etc.</a:t>
            </a:r>
          </a:p>
          <a:p>
            <a:pPr marL="400050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+mj-lt"/>
              <a:buAutoNum type="arabicPeriod" startAt="2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 requirements</a:t>
            </a:r>
          </a:p>
          <a:p>
            <a:pPr marL="74295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which are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broad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system requirements derived from policies and procedures in the customer’s and developer’s organization.</a:t>
            </a:r>
          </a:p>
          <a:p>
            <a:pPr marL="400050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+mj-lt"/>
              <a:buAutoNum type="arabicPeriod" startAt="3"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 requirements</a:t>
            </a:r>
          </a:p>
          <a:p>
            <a:pPr marL="74295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arise from factors that are external to the system and its development process e.g. interoperability requirements, legislative requirements, etc.</a:t>
            </a:r>
          </a:p>
        </p:txBody>
      </p:sp>
    </p:spTree>
    <p:extLst>
      <p:ext uri="{BB962C8B-B14F-4D97-AF65-F5344CB8AC3E}">
        <p14:creationId xmlns:p14="http://schemas.microsoft.com/office/powerpoint/2010/main" val="40998581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98160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 of non-functional Requirements: MHC-PMS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714" y="1324556"/>
            <a:ext cx="8283123" cy="5533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4391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91722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Metrics for Specifying nonfunctional Requirements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3" y="1336034"/>
            <a:ext cx="7515225" cy="534831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586788" y="2886804"/>
            <a:ext cx="30713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can measure these characteristics when the system is being tested to check whether or not the system has met its non-functional requirements.</a:t>
            </a:r>
          </a:p>
        </p:txBody>
      </p:sp>
    </p:spTree>
    <p:extLst>
      <p:ext uri="{BB962C8B-B14F-4D97-AF65-F5344CB8AC3E}">
        <p14:creationId xmlns:p14="http://schemas.microsoft.com/office/powerpoint/2010/main" val="10192131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71250" y="2914134"/>
            <a:ext cx="74520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GB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Engineering Processes</a:t>
            </a:r>
            <a:endParaRPr lang="en-US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4241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66250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GB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Engineering Processes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2809"/>
          <a:stretch/>
        </p:blipFill>
        <p:spPr>
          <a:xfrm>
            <a:off x="1302310" y="1844806"/>
            <a:ext cx="9527615" cy="468237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74795" y="1316048"/>
            <a:ext cx="10401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engineering is an iterative process in which the activities are interleaved.</a:t>
            </a:r>
          </a:p>
        </p:txBody>
      </p:sp>
    </p:spTree>
    <p:extLst>
      <p:ext uri="{BB962C8B-B14F-4D97-AF65-F5344CB8AC3E}">
        <p14:creationId xmlns:p14="http://schemas.microsoft.com/office/powerpoint/2010/main" val="34936930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66250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GB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Engineering Processes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4795" y="1301760"/>
            <a:ext cx="10401672" cy="7371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Feasibility Study: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decides whether or not the proposed system is worthwhile and can be engineered using current software and hardware technologies.</a:t>
            </a:r>
          </a:p>
          <a:p>
            <a:pPr marL="8001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Checks if it can be developed within existing budget constraints.</a:t>
            </a:r>
          </a:p>
          <a:p>
            <a:pPr marL="8001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relatively cheap and quick.</a:t>
            </a:r>
          </a:p>
          <a:p>
            <a:pPr marL="8001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inform the decision of whether or not to go ahead with a more detailed analysis.</a:t>
            </a:r>
          </a:p>
          <a:p>
            <a:pPr marL="8001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system can be integrated with other systems that are used.</a:t>
            </a:r>
          </a:p>
          <a:p>
            <a:pPr marL="342900" indent="-342900" algn="just">
              <a:spcBef>
                <a:spcPts val="1500"/>
              </a:spcBef>
              <a:buFont typeface="Wingdings" panose="05000000000000000000" pitchFamily="2" charset="2"/>
              <a:buChar char="§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Elicitation and Analysis: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Draw out the requirements from stakeholders.</a:t>
            </a:r>
          </a:p>
          <a:p>
            <a:pPr marL="8001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Involves technical staff working with customers to find out about the application domain, the services that the system should provide, the required performance of the system, and hardware constraints.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993672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66250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GB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Engineering Processes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4795" y="1301760"/>
            <a:ext cx="10401672" cy="4416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Specification:</a:t>
            </a:r>
          </a:p>
          <a:p>
            <a:pPr marL="8001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are documented. </a:t>
            </a:r>
          </a:p>
          <a:p>
            <a:pPr marL="342900" indent="-342900" algn="just"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Validation: </a:t>
            </a:r>
          </a:p>
          <a:p>
            <a:pPr marL="8001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 the requirement specification for errors, ambiguities, omissions, and conflicts.</a:t>
            </a:r>
          </a:p>
          <a:p>
            <a:pPr marL="342900" indent="-342900" algn="just">
              <a:spcBef>
                <a:spcPts val="2400"/>
              </a:spcBef>
              <a:buFont typeface="Wingdings" panose="05000000000000000000" pitchFamily="2" charset="2"/>
              <a:buChar char="§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Requirements Document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Bef>
                <a:spcPts val="600"/>
              </a:spcBef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59413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95407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1-The Requirements Elicitation and Analysis Process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750" y="1672288"/>
            <a:ext cx="4489524" cy="3267075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 flipH="1">
            <a:off x="3171826" y="1961271"/>
            <a:ext cx="1200150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08573" y="1382404"/>
            <a:ext cx="5807001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Interacting with stakeholders to discover their requirements.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Domain requirements are also discovered at this stage.</a:t>
            </a:r>
          </a:p>
        </p:txBody>
      </p:sp>
      <p:sp>
        <p:nvSpPr>
          <p:cNvPr id="7" name="Rectangle 6"/>
          <p:cNvSpPr/>
          <p:nvPr/>
        </p:nvSpPr>
        <p:spPr>
          <a:xfrm>
            <a:off x="7412073" y="3278593"/>
            <a:ext cx="448952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Grouped related requirements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organized them into clusters.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 among requirements identified.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reviewed for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correctness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538160" y="5243513"/>
            <a:ext cx="558531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Prioritizing requirements based on customer and resolving requirements conflicts.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Negotiation about requirements; project cost and project timeline.</a:t>
            </a:r>
          </a:p>
        </p:txBody>
      </p:sp>
      <p:sp>
        <p:nvSpPr>
          <p:cNvPr id="10" name="Right Arrow 9"/>
          <p:cNvSpPr/>
          <p:nvPr/>
        </p:nvSpPr>
        <p:spPr>
          <a:xfrm rot="5400000" flipH="1" flipV="1">
            <a:off x="2062116" y="5030803"/>
            <a:ext cx="365760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Bent-Up Arrow 14"/>
          <p:cNvSpPr/>
          <p:nvPr/>
        </p:nvSpPr>
        <p:spPr>
          <a:xfrm flipH="1">
            <a:off x="4100513" y="3696888"/>
            <a:ext cx="3311560" cy="54864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4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9" grpId="0"/>
      <p:bldP spid="10" grpId="0" animBg="1"/>
      <p:bldP spid="1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69499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Discovery: Interviewing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853481" y="1408837"/>
            <a:ext cx="10362207" cy="4760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Formal or informal interviews with stakeholders are part of most RE processes.</a:t>
            </a:r>
          </a:p>
          <a:p>
            <a:pPr>
              <a:spcAft>
                <a:spcPts val="1000"/>
              </a:spcAft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interview</a:t>
            </a:r>
          </a:p>
          <a:p>
            <a:pPr marL="742950" indent="-342900">
              <a:buFont typeface="Arial" panose="020B0604020202020204" pitchFamily="34" charset="0"/>
              <a:buChar char="•"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interviews based on a pre-determined list of questions</a:t>
            </a:r>
          </a:p>
          <a:p>
            <a:pPr marL="742950" indent="-342900">
              <a:buFont typeface="Arial" panose="020B0604020202020204" pitchFamily="34" charset="0"/>
              <a:buChar char="•"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interviews where various issues are explored with stakeholders.</a:t>
            </a:r>
          </a:p>
          <a:p>
            <a:pPr marL="342900" indent="-342900"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Normally a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closed and open-ended interviewing.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interviewing</a:t>
            </a:r>
          </a:p>
          <a:p>
            <a:pPr marL="74295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open-minded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avoid pre-conceived ideas about the requirements and are willing to listen to stakeholders. </a:t>
            </a:r>
          </a:p>
          <a:p>
            <a:pPr marL="74295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Prompt the interviewee to get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going using questions, a requirements proposal, or by working together on a prototype system. </a:t>
            </a:r>
          </a:p>
        </p:txBody>
      </p:sp>
    </p:spTree>
    <p:extLst>
      <p:ext uri="{BB962C8B-B14F-4D97-AF65-F5344CB8AC3E}">
        <p14:creationId xmlns:p14="http://schemas.microsoft.com/office/powerpoint/2010/main" val="2373221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64032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Discovery: Scenarios</a:t>
            </a:r>
          </a:p>
        </p:txBody>
      </p:sp>
      <p:sp>
        <p:nvSpPr>
          <p:cNvPr id="3" name="Rectangle 2"/>
          <p:cNvSpPr/>
          <p:nvPr/>
        </p:nvSpPr>
        <p:spPr>
          <a:xfrm>
            <a:off x="853481" y="1408837"/>
            <a:ext cx="10362207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Scenarios are real-life examples of how a system can be used.</a:t>
            </a:r>
          </a:p>
          <a:p>
            <a:pPr marL="3429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Scenarios are a description of how a system may be used for a particular task.</a:t>
            </a:r>
          </a:p>
          <a:p>
            <a:pPr marL="3429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Scenarios should include</a:t>
            </a:r>
          </a:p>
          <a:p>
            <a:pPr marL="74295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description of the starting situation;</a:t>
            </a:r>
          </a:p>
          <a:p>
            <a:pPr marL="74295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description of the normal flow of events;</a:t>
            </a:r>
          </a:p>
          <a:p>
            <a:pPr marL="74295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description of what can go wrong;</a:t>
            </a:r>
          </a:p>
          <a:p>
            <a:pPr marL="74295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about other concurrent activities;</a:t>
            </a:r>
          </a:p>
          <a:p>
            <a:pPr marL="74295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description of the state when the scenario finishes.</a:t>
            </a:r>
          </a:p>
          <a:p>
            <a:pPr marL="342900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461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36840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Course Information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519881" y="1381985"/>
            <a:ext cx="146226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26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1251011" y="2167613"/>
            <a:ext cx="6096000" cy="43024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Software Engineering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Processes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Engineering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Modelling &amp; Design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Modelling &amp; Design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Architecture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Testing Strategies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Testing Techniques</a:t>
            </a:r>
          </a:p>
          <a:p>
            <a:pPr marL="342900" indent="-342900">
              <a:lnSpc>
                <a:spcPct val="114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 Metrics for Software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519881" y="3127373"/>
            <a:ext cx="781624" cy="22860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9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33"/>
    </mc:Choice>
    <mc:Fallback xmlns="">
      <p:transition spd="slow" advTm="2833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9397701" cy="11541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Scenario for Collecting Medical History: MHC-PMS</a:t>
            </a:r>
          </a:p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370" y="1652587"/>
            <a:ext cx="11075786" cy="3805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9095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31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36" y="1462087"/>
            <a:ext cx="10611360" cy="459360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9387" y="424934"/>
            <a:ext cx="9397701" cy="11541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Scenario for Collecting Medical History: MHC-PMS</a:t>
            </a:r>
          </a:p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4008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7039684" cy="1723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Discovery: Ethnography</a:t>
            </a:r>
          </a:p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1229" y="1363653"/>
            <a:ext cx="1026017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analyst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immerses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himself or herself in the working environment where the system will be used. 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Spends a considerable time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analyzing how people actually work.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often find it very difficult to articulate details of their work. They understand their own work but may not understand its relationship to other work in the organization.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discover implicit system requirements (Social and organizational factors) that reflect the actual ways that people work.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Ethnography is effective for understanding existing processes but cannot identify new features that should be added to a system.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9947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5338897" cy="17235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2-Requirements Specification</a:t>
            </a:r>
          </a:p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1229" y="1449381"/>
            <a:ext cx="10074434" cy="4105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2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process of writing down the user and system requirements in a requirements document.</a:t>
            </a:r>
          </a:p>
          <a:p>
            <a:pPr marL="342900" indent="-342900" algn="just">
              <a:lnSpc>
                <a:spcPct val="12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Ideally, the user and system requirements should be clear, unambiguous, easy to understand, complete, and consistent.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used by software engineers as the starting point for the system design.</a:t>
            </a:r>
          </a:p>
          <a:p>
            <a:pPr marL="342900" indent="-342900" algn="just">
              <a:lnSpc>
                <a:spcPct val="12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requirements may be part of a contract for the system development and should therefore be a complete and detailed specification of the whole system.</a:t>
            </a: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2718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6209905" cy="11541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Requirements Document</a:t>
            </a:r>
          </a:p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0599" y="1464796"/>
            <a:ext cx="10067925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software requirements document 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(sometimes called the software requirements specification or SRS)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official statement of what is required of the system developers.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should include both a definition of user requirements and a specification of the system requirements.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there are a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number of requirements, the detailed system requirements may be presented in a separate document.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level of detail in a requirements document depends on the type of system being developed and the development process used.</a:t>
            </a:r>
          </a:p>
        </p:txBody>
      </p:sp>
    </p:spTree>
    <p:extLst>
      <p:ext uri="{BB962C8B-B14F-4D97-AF65-F5344CB8AC3E}">
        <p14:creationId xmlns:p14="http://schemas.microsoft.com/office/powerpoint/2010/main" val="7793421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7739170" cy="11541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Users of Software Requirements Document</a:t>
            </a:r>
          </a:p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19337" y="1319897"/>
            <a:ext cx="71675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requirements document has a diverse set of users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649" y="2314574"/>
            <a:ext cx="5815013" cy="32199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t="3048"/>
          <a:stretch/>
        </p:blipFill>
        <p:spPr>
          <a:xfrm>
            <a:off x="6162675" y="1914525"/>
            <a:ext cx="5814374" cy="3907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0393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4883388" cy="11541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3-Requirements Validation</a:t>
            </a:r>
          </a:p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4876" y="1407646"/>
            <a:ext cx="9996488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process where customers and the system developers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 the requirements document in detail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check for errors, ambiguities, and inconsistencies. They then negotiate how the identified problems should be solved.</a:t>
            </a:r>
          </a:p>
          <a:p>
            <a:pPr algn="just">
              <a:spcBef>
                <a:spcPts val="1200"/>
              </a:spcBef>
            </a:pP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Check for: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2044" y="3550858"/>
            <a:ext cx="9682152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Validity: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Does the system provide the functions which best support the customer’s needs?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Consistency: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there any requirements conflicts? 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Completeness: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all functions required by the customer included?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Realism: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the requirements be implemented given available budget and technology.</a:t>
            </a:r>
          </a:p>
        </p:txBody>
      </p:sp>
    </p:spTree>
    <p:extLst>
      <p:ext uri="{BB962C8B-B14F-4D97-AF65-F5344CB8AC3E}">
        <p14:creationId xmlns:p14="http://schemas.microsoft.com/office/powerpoint/2010/main" val="40758265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6606360" cy="11541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Validation Techniques</a:t>
            </a:r>
          </a:p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2594" y="1391335"/>
            <a:ext cx="10064491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a number of requirements validation techniques that can be used individually or in conjunction with one another, for example: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34290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reviews</a:t>
            </a:r>
          </a:p>
          <a:p>
            <a:pPr marL="108585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Systematic manual analysis of the requirements.</a:t>
            </a:r>
          </a:p>
          <a:p>
            <a:pPr marL="628650" indent="-3429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Prototyping</a:t>
            </a:r>
          </a:p>
          <a:p>
            <a:pPr marL="108585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an executable model of the system to check requirements.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3028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1414170" cy="11541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Finally</a:t>
            </a:r>
          </a:p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9163" y="1579096"/>
            <a:ext cx="98679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Requirements Specification (SRS) Book E-Commerce System (BECS):</a:t>
            </a:r>
          </a:p>
          <a:p>
            <a:pPr marL="1028700" algn="just">
              <a:spcAft>
                <a:spcPts val="1200"/>
              </a:spcAft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https://www.cse.msu.edu/~chengb/RE-491/Papers/SRS-BECS-2007.pdf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algn="just">
              <a:spcAft>
                <a:spcPts val="1200"/>
              </a:spcAft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4308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42825" y="2628384"/>
            <a:ext cx="381386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60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15220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8309" y="2928421"/>
            <a:ext cx="7836761" cy="12772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6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Chapter 4: Requirements Engineering</a:t>
            </a:r>
          </a:p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endParaRPr lang="en-US" sz="36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71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12"/>
    </mc:Choice>
    <mc:Fallback xmlns="">
      <p:transition spd="slow" advTm="812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48852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Requirements Engineering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806412" y="1610231"/>
            <a:ext cx="10267988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40"/>
              </a:spcBef>
              <a:spcAft>
                <a:spcPts val="1800"/>
              </a:spcAft>
              <a:buClr>
                <a:schemeClr val="dk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function, constraint, or other property that the system must provide to fill the needs of the system’s intended user(s).</a:t>
            </a:r>
          </a:p>
          <a:p>
            <a:pPr marL="342900" indent="-342900" algn="just">
              <a:spcBef>
                <a:spcPts val="640"/>
              </a:spcBef>
              <a:spcAft>
                <a:spcPts val="1800"/>
              </a:spcAft>
              <a:buClr>
                <a:schemeClr val="dk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Engineering: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implies that systematic well defined techniques should be used.</a:t>
            </a:r>
          </a:p>
          <a:p>
            <a:pPr marL="342900" indent="-342900" algn="just">
              <a:spcBef>
                <a:spcPts val="640"/>
              </a:spcBef>
              <a:spcAft>
                <a:spcPts val="1800"/>
              </a:spcAft>
              <a:buClr>
                <a:schemeClr val="dk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 Engineering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means that requirements for a product are defined, managed, and tested systematically.</a:t>
            </a:r>
          </a:p>
          <a:p>
            <a:pPr marL="857250" indent="-342900" algn="just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process of establishing 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a customer requires from a system and 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constraints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under which it operates and is developed.</a:t>
            </a:r>
          </a:p>
          <a:p>
            <a:pPr algn="just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ct val="100000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090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950"/>
    </mc:Choice>
    <mc:Fallback xmlns="">
      <p:transition spd="slow" advTm="11395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81233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GB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Completeness and Consistency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9162" y="1419911"/>
            <a:ext cx="10239375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 requirements specification should be both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</a:t>
            </a:r>
          </a:p>
          <a:p>
            <a:pPr marL="45720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Means that all services required by the user should be defined.</a:t>
            </a:r>
          </a:p>
          <a:p>
            <a:pPr marL="457200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+mj-lt"/>
              <a:buAutoNum type="arabicPeriod" startAt="2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Consistent</a:t>
            </a:r>
          </a:p>
          <a:p>
            <a:pPr marL="457200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Means that requirements should not have contradictory definitions </a:t>
            </a:r>
          </a:p>
          <a:p>
            <a:pPr marL="342900" indent="-342900">
              <a:spcBef>
                <a:spcPts val="1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large, complex systems, it is practically impossible to achieve requirements consistency and completeness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Reasons:</a:t>
            </a:r>
          </a:p>
          <a:p>
            <a:pPr marL="9144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easy to make mistakes and omissions when writing specifications.</a:t>
            </a:r>
          </a:p>
          <a:p>
            <a:pPr marL="9144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many stakeholders in a large system.</a:t>
            </a:r>
          </a:p>
        </p:txBody>
      </p:sp>
    </p:spTree>
    <p:extLst>
      <p:ext uri="{BB962C8B-B14F-4D97-AF65-F5344CB8AC3E}">
        <p14:creationId xmlns:p14="http://schemas.microsoft.com/office/powerpoint/2010/main" val="4292849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307"/>
    </mc:Choice>
    <mc:Fallback xmlns="">
      <p:transition spd="slow" advTm="110307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38202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GB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Stakeholders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57262" y="1500189"/>
            <a:ext cx="10406434" cy="4729163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Any person or organization who is </a:t>
            </a:r>
            <a:r>
              <a:rPr lang="en-US" sz="2400" dirty="0">
                <a:solidFill>
                  <a:srgbClr val="C00000"/>
                </a:solidFill>
              </a:rPr>
              <a:t>affected by </a:t>
            </a:r>
            <a:r>
              <a:rPr lang="en-US" sz="2400" dirty="0"/>
              <a:t>the system which is being developed.</a:t>
            </a:r>
          </a:p>
          <a:p>
            <a:pPr marL="342900" indent="-342900" algn="l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b="1" dirty="0"/>
              <a:t>Stakeholder types</a:t>
            </a:r>
          </a:p>
          <a:p>
            <a:pPr marL="742950" lvl="1" indent="-457200" algn="l">
              <a:lnSpc>
                <a:spcPct val="130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owners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(those who are paying for the work),</a:t>
            </a:r>
          </a:p>
          <a:p>
            <a:pPr marL="742950" lvl="1" indent="-457200" algn="l">
              <a:lnSpc>
                <a:spcPct val="130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 users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(people who will use the system)</a:t>
            </a:r>
          </a:p>
          <a:p>
            <a:pPr marL="742950" lvl="1" indent="-457200" algn="l">
              <a:lnSpc>
                <a:spcPct val="130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managers</a:t>
            </a:r>
          </a:p>
          <a:p>
            <a:pPr marL="742950" lvl="1" indent="-457200" algn="l">
              <a:lnSpc>
                <a:spcPct val="130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groups that are involved in developing the system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(e.g., systems engineers, software engineers, training personnel, testers, etc.).</a:t>
            </a:r>
          </a:p>
          <a:p>
            <a:pPr marL="742950" lvl="1" indent="-457200" algn="l">
              <a:lnSpc>
                <a:spcPct val="130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 stakeholders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(marketing people, government,…)</a:t>
            </a:r>
          </a:p>
        </p:txBody>
      </p:sp>
    </p:spTree>
    <p:extLst>
      <p:ext uri="{BB962C8B-B14F-4D97-AF65-F5344CB8AC3E}">
        <p14:creationId xmlns:p14="http://schemas.microsoft.com/office/powerpoint/2010/main" val="2900783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664"/>
    </mc:Choice>
    <mc:Fallback xmlns="">
      <p:transition spd="slow" advTm="61664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56653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GB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Stakeholders in the MHC-PMS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1790" y="1329809"/>
            <a:ext cx="10506760" cy="4914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spcBef>
                <a:spcPts val="1000"/>
              </a:spcBef>
            </a:pPr>
            <a:r>
              <a:rPr lang="en-US" sz="2400" i="1" u="sng" dirty="0">
                <a:solidFill>
                  <a:srgbClr val="1F1F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Mental Health Care-Patient Management System (</a:t>
            </a:r>
            <a:r>
              <a:rPr lang="en-US" sz="2400" b="1" i="1" u="sng" dirty="0">
                <a:solidFill>
                  <a:srgbClr val="1F1F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MHC-PMS</a:t>
            </a:r>
            <a:r>
              <a:rPr lang="en-US" sz="2400" i="1" u="sng" dirty="0">
                <a:solidFill>
                  <a:srgbClr val="1F1F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2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342900">
              <a:lnSpc>
                <a:spcPct val="140000"/>
              </a:lnSpc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whose information is recorded in the system.</a:t>
            </a:r>
          </a:p>
          <a:p>
            <a:pPr marL="628650" indent="-342900">
              <a:lnSpc>
                <a:spcPct val="14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Doctors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who are responsible for assessing and treating patients.</a:t>
            </a:r>
          </a:p>
          <a:p>
            <a:pPr marL="628650" indent="-342900">
              <a:lnSpc>
                <a:spcPct val="14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who coordinate the consultations with doctors and administer some treatments.</a:t>
            </a:r>
          </a:p>
          <a:p>
            <a:pPr marL="628650" indent="-342900">
              <a:lnSpc>
                <a:spcPct val="14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receptionists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manage patients’ appointments.</a:t>
            </a:r>
          </a:p>
          <a:p>
            <a:pPr marL="628650" indent="-342900">
              <a:lnSpc>
                <a:spcPct val="14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staff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who are responsible for installing and maintaining the system.</a:t>
            </a:r>
          </a:p>
          <a:p>
            <a:pPr marL="628650" indent="-342900">
              <a:lnSpc>
                <a:spcPct val="14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medical ethics manager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must ensure that the system meets current ethical guidelines for patient care.</a:t>
            </a:r>
          </a:p>
        </p:txBody>
      </p:sp>
    </p:spTree>
    <p:extLst>
      <p:ext uri="{BB962C8B-B14F-4D97-AF65-F5344CB8AC3E}">
        <p14:creationId xmlns:p14="http://schemas.microsoft.com/office/powerpoint/2010/main" val="170269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056"/>
    </mc:Choice>
    <mc:Fallback xmlns="">
      <p:transition spd="slow" advTm="99056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71654-96A5-4280-94F3-931C61A9F92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69387" y="424934"/>
            <a:ext cx="40452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40"/>
              </a:spcBef>
              <a:buClr>
                <a:schemeClr val="dk1"/>
              </a:buClr>
              <a:buSzPts val="3200"/>
            </a:pP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Types of Requirement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777837" y="1467356"/>
            <a:ext cx="10267988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40"/>
              </a:spcBef>
              <a:spcAft>
                <a:spcPts val="600"/>
              </a:spcAft>
              <a:buClr>
                <a:schemeClr val="dk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 requirements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indent="-342900" algn="just">
              <a:spcBef>
                <a:spcPts val="60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 requirements are statements, in a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 language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plus diagrams, of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services the system is expected to provide to users and the constraints under which it must operate.</a:t>
            </a:r>
          </a:p>
          <a:p>
            <a:pPr marL="971550" indent="-342900" algn="just">
              <a:spcBef>
                <a:spcPts val="64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i="1" u="sng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Focus on what the system should do.</a:t>
            </a:r>
            <a:endParaRPr lang="en-US" sz="3200" i="1" u="sng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1800"/>
              </a:spcBef>
              <a:spcAft>
                <a:spcPts val="600"/>
              </a:spcAft>
              <a:buClr>
                <a:schemeClr val="dk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requirements</a:t>
            </a:r>
          </a:p>
          <a:p>
            <a:pPr marL="857250" indent="-342900" algn="just"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structured document setting out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detailed descriptions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system’s functions, services and operational constraints. Defines what should be implemented.</a:t>
            </a:r>
          </a:p>
          <a:p>
            <a:pPr marL="971550" indent="-342900" algn="just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i="1" u="sng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Focus on how the system will do it.</a:t>
            </a:r>
          </a:p>
          <a:p>
            <a:pPr algn="just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ct val="100000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08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ntoso v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C567A"/>
      </a:accent1>
      <a:accent2>
        <a:srgbClr val="0072C7"/>
      </a:accent2>
      <a:accent3>
        <a:srgbClr val="0D1D51"/>
      </a:accent3>
      <a:accent4>
        <a:srgbClr val="666666"/>
      </a:accent4>
      <a:accent5>
        <a:srgbClr val="3C76A6"/>
      </a:accent5>
      <a:accent6>
        <a:srgbClr val="1E44BC"/>
      </a:accent6>
      <a:hlink>
        <a:srgbClr val="0563C1"/>
      </a:hlink>
      <a:folHlink>
        <a:srgbClr val="954F72"/>
      </a:folHlink>
    </a:clrScheme>
    <a:fontScheme name="Contoso v1">
      <a:majorFont>
        <a:latin typeface="Corbel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4076243_Blue spheres presentation_RVA_v5" id="{E4C0B511-76E7-4C07-AFEA-8FEA0A5A8C84}" vid="{3A463146-28EF-4F73-B63C-03710F66E2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EA9B47F-3DD8-4645-81DC-B88780643C07}">
  <ds:schemaRefs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16c05727-aa75-4e4a-9b5f-8a80a1165891"/>
    <ds:schemaRef ds:uri="http://schemas.microsoft.com/office/2006/documentManagement/types"/>
    <ds:schemaRef ds:uri="http://www.w3.org/XML/1998/namespace"/>
    <ds:schemaRef ds:uri="http://purl.org/dc/dcmitype/"/>
    <ds:schemaRef ds:uri="http://purl.org/dc/terms/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B0C07E3D-60A7-4F4E-8208-D9CCD01982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1071E6-22AE-499A-B09C-BF21CF5F74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Blue spheres presentation</Template>
  <TotalTime>0</TotalTime>
  <Words>3529</Words>
  <Application>Microsoft Office PowerPoint</Application>
  <PresentationFormat>Widescreen</PresentationFormat>
  <Paragraphs>382</Paragraphs>
  <Slides>39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Calibri</vt:lpstr>
      <vt:lpstr>Corbel</vt:lpstr>
      <vt:lpstr>Times New Roman</vt:lpstr>
      <vt:lpstr>Wingdings</vt:lpstr>
      <vt:lpstr>Office Theme</vt:lpstr>
      <vt:lpstr>Software Engineering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2024-08-04T10:55:04Z</dcterms:created>
  <dcterms:modified xsi:type="dcterms:W3CDTF">2025-10-25T06:32:24Z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